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2"/>
  </p:notesMasterIdLst>
  <p:handoutMasterIdLst>
    <p:handoutMasterId r:id="rId93"/>
  </p:handoutMasterIdLst>
  <p:sldIdLst>
    <p:sldId id="256" r:id="rId2"/>
    <p:sldId id="419" r:id="rId3"/>
    <p:sldId id="512" r:id="rId4"/>
    <p:sldId id="440" r:id="rId5"/>
    <p:sldId id="441" r:id="rId6"/>
    <p:sldId id="518" r:id="rId7"/>
    <p:sldId id="442" r:id="rId8"/>
    <p:sldId id="519" r:id="rId9"/>
    <p:sldId id="520" r:id="rId10"/>
    <p:sldId id="521" r:id="rId11"/>
    <p:sldId id="522" r:id="rId12"/>
    <p:sldId id="513" r:id="rId13"/>
    <p:sldId id="517" r:id="rId14"/>
    <p:sldId id="523" r:id="rId15"/>
    <p:sldId id="524" r:id="rId16"/>
    <p:sldId id="443" r:id="rId17"/>
    <p:sldId id="445" r:id="rId18"/>
    <p:sldId id="446" r:id="rId19"/>
    <p:sldId id="447" r:id="rId20"/>
    <p:sldId id="448" r:id="rId21"/>
    <p:sldId id="449" r:id="rId22"/>
    <p:sldId id="450" r:id="rId23"/>
    <p:sldId id="452" r:id="rId24"/>
    <p:sldId id="528" r:id="rId25"/>
    <p:sldId id="530" r:id="rId26"/>
    <p:sldId id="529" r:id="rId27"/>
    <p:sldId id="454" r:id="rId28"/>
    <p:sldId id="455" r:id="rId29"/>
    <p:sldId id="456" r:id="rId30"/>
    <p:sldId id="531" r:id="rId31"/>
    <p:sldId id="457" r:id="rId32"/>
    <p:sldId id="458" r:id="rId33"/>
    <p:sldId id="459" r:id="rId34"/>
    <p:sldId id="460" r:id="rId35"/>
    <p:sldId id="462" r:id="rId36"/>
    <p:sldId id="463" r:id="rId37"/>
    <p:sldId id="464" r:id="rId38"/>
    <p:sldId id="465" r:id="rId39"/>
    <p:sldId id="467" r:id="rId40"/>
    <p:sldId id="468" r:id="rId41"/>
    <p:sldId id="469" r:id="rId42"/>
    <p:sldId id="470" r:id="rId43"/>
    <p:sldId id="471" r:id="rId44"/>
    <p:sldId id="472" r:id="rId45"/>
    <p:sldId id="532" r:id="rId46"/>
    <p:sldId id="533" r:id="rId47"/>
    <p:sldId id="539" r:id="rId48"/>
    <p:sldId id="538" r:id="rId49"/>
    <p:sldId id="537" r:id="rId50"/>
    <p:sldId id="536" r:id="rId51"/>
    <p:sldId id="473" r:id="rId52"/>
    <p:sldId id="474" r:id="rId53"/>
    <p:sldId id="475" r:id="rId54"/>
    <p:sldId id="476" r:id="rId55"/>
    <p:sldId id="478" r:id="rId56"/>
    <p:sldId id="479" r:id="rId57"/>
    <p:sldId id="480" r:id="rId58"/>
    <p:sldId id="481" r:id="rId59"/>
    <p:sldId id="482" r:id="rId60"/>
    <p:sldId id="483" r:id="rId61"/>
    <p:sldId id="484" r:id="rId62"/>
    <p:sldId id="485" r:id="rId63"/>
    <p:sldId id="486" r:id="rId64"/>
    <p:sldId id="487" r:id="rId65"/>
    <p:sldId id="562" r:id="rId66"/>
    <p:sldId id="541" r:id="rId67"/>
    <p:sldId id="499" r:id="rId68"/>
    <p:sldId id="543" r:id="rId69"/>
    <p:sldId id="544" r:id="rId70"/>
    <p:sldId id="500" r:id="rId71"/>
    <p:sldId id="501" r:id="rId72"/>
    <p:sldId id="504" r:id="rId73"/>
    <p:sldId id="505" r:id="rId74"/>
    <p:sldId id="506" r:id="rId75"/>
    <p:sldId id="545" r:id="rId76"/>
    <p:sldId id="546" r:id="rId77"/>
    <p:sldId id="547" r:id="rId78"/>
    <p:sldId id="548" r:id="rId79"/>
    <p:sldId id="549" r:id="rId80"/>
    <p:sldId id="550" r:id="rId81"/>
    <p:sldId id="551" r:id="rId82"/>
    <p:sldId id="552" r:id="rId83"/>
    <p:sldId id="553" r:id="rId84"/>
    <p:sldId id="554" r:id="rId85"/>
    <p:sldId id="555" r:id="rId86"/>
    <p:sldId id="557" r:id="rId87"/>
    <p:sldId id="558" r:id="rId88"/>
    <p:sldId id="559" r:id="rId89"/>
    <p:sldId id="560" r:id="rId90"/>
    <p:sldId id="561" r:id="rId91"/>
  </p:sldIdLst>
  <p:sldSz cx="9144000" cy="6858000" type="screen4x3"/>
  <p:notesSz cx="6954838" cy="93091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66"/>
    <a:srgbClr val="FF9933"/>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1" d="100"/>
          <a:sy n="111" d="100"/>
        </p:scale>
        <p:origin x="1008" y="1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075" cy="466725"/>
          </a:xfrm>
          <a:prstGeom prst="rect">
            <a:avLst/>
          </a:prstGeom>
        </p:spPr>
        <p:txBody>
          <a:bodyPr vert="horz" lIns="92930" tIns="46465" rIns="92930" bIns="46465" rtlCol="0"/>
          <a:lstStyle>
            <a:lvl1pPr algn="l" eaLnBrk="1" hangingPunct="1">
              <a:defRPr sz="1200"/>
            </a:lvl1pPr>
          </a:lstStyle>
          <a:p>
            <a:pPr>
              <a:defRPr/>
            </a:pPr>
            <a:endParaRPr lang="en-US"/>
          </a:p>
        </p:txBody>
      </p:sp>
      <p:sp>
        <p:nvSpPr>
          <p:cNvPr id="3" name="Date Placeholder 2"/>
          <p:cNvSpPr>
            <a:spLocks noGrp="1"/>
          </p:cNvSpPr>
          <p:nvPr>
            <p:ph type="dt" sz="quarter" idx="1"/>
          </p:nvPr>
        </p:nvSpPr>
        <p:spPr>
          <a:xfrm>
            <a:off x="3940175" y="0"/>
            <a:ext cx="3013075" cy="466725"/>
          </a:xfrm>
          <a:prstGeom prst="rect">
            <a:avLst/>
          </a:prstGeom>
        </p:spPr>
        <p:txBody>
          <a:bodyPr vert="horz" lIns="92930" tIns="46465" rIns="92930" bIns="46465" rtlCol="0"/>
          <a:lstStyle>
            <a:lvl1pPr algn="r" eaLnBrk="1" hangingPunct="1">
              <a:defRPr sz="1200"/>
            </a:lvl1pPr>
          </a:lstStyle>
          <a:p>
            <a:pPr>
              <a:defRPr/>
            </a:pPr>
            <a:fld id="{953FC721-6B7A-44F4-99D0-E203EF3B0D1D}" type="datetimeFigureOut">
              <a:rPr lang="en-US"/>
              <a:pPr>
                <a:defRPr/>
              </a:pPr>
              <a:t>12/27/2016</a:t>
            </a:fld>
            <a:endParaRPr lang="en-US"/>
          </a:p>
        </p:txBody>
      </p:sp>
      <p:sp>
        <p:nvSpPr>
          <p:cNvPr id="4" name="Footer Placeholder 3"/>
          <p:cNvSpPr>
            <a:spLocks noGrp="1"/>
          </p:cNvSpPr>
          <p:nvPr>
            <p:ph type="ftr" sz="quarter" idx="2"/>
          </p:nvPr>
        </p:nvSpPr>
        <p:spPr>
          <a:xfrm>
            <a:off x="0" y="8842375"/>
            <a:ext cx="3013075" cy="466725"/>
          </a:xfrm>
          <a:prstGeom prst="rect">
            <a:avLst/>
          </a:prstGeom>
        </p:spPr>
        <p:txBody>
          <a:bodyPr vert="horz" lIns="92930" tIns="46465" rIns="92930" bIns="46465" rtlCol="0" anchor="b"/>
          <a:lstStyle>
            <a:lvl1pPr algn="l" eaLnBrk="1" hangingPunct="1">
              <a:defRPr sz="1200"/>
            </a:lvl1pPr>
          </a:lstStyle>
          <a:p>
            <a:pPr>
              <a:defRPr/>
            </a:pPr>
            <a:endParaRPr lang="en-US"/>
          </a:p>
        </p:txBody>
      </p:sp>
      <p:sp>
        <p:nvSpPr>
          <p:cNvPr id="5" name="Slide Number Placeholder 4"/>
          <p:cNvSpPr>
            <a:spLocks noGrp="1"/>
          </p:cNvSpPr>
          <p:nvPr>
            <p:ph type="sldNum" sz="quarter" idx="3"/>
          </p:nvPr>
        </p:nvSpPr>
        <p:spPr>
          <a:xfrm>
            <a:off x="3940175" y="8842375"/>
            <a:ext cx="3013075" cy="466725"/>
          </a:xfrm>
          <a:prstGeom prst="rect">
            <a:avLst/>
          </a:prstGeom>
        </p:spPr>
        <p:txBody>
          <a:bodyPr vert="horz" lIns="92930" tIns="46465" rIns="92930" bIns="46465" rtlCol="0" anchor="b"/>
          <a:lstStyle>
            <a:lvl1pPr algn="r" eaLnBrk="1" hangingPunct="1">
              <a:defRPr sz="1200"/>
            </a:lvl1pPr>
          </a:lstStyle>
          <a:p>
            <a:pPr>
              <a:defRPr/>
            </a:pPr>
            <a:fld id="{56484777-25CC-4F19-BECD-23177636BD37}" type="slidenum">
              <a:rPr lang="en-US"/>
              <a:pPr>
                <a:defRPr/>
              </a:pPr>
              <a:t>‹#›</a:t>
            </a:fld>
            <a:endParaRPr lang="en-US"/>
          </a:p>
        </p:txBody>
      </p:sp>
    </p:spTree>
    <p:extLst>
      <p:ext uri="{BB962C8B-B14F-4D97-AF65-F5344CB8AC3E}">
        <p14:creationId xmlns:p14="http://schemas.microsoft.com/office/powerpoint/2010/main" val="19973016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075" cy="465138"/>
          </a:xfrm>
          <a:prstGeom prst="rect">
            <a:avLst/>
          </a:prstGeom>
        </p:spPr>
        <p:txBody>
          <a:bodyPr vert="horz" lIns="92930" tIns="46465" rIns="92930" bIns="46465" rtlCol="0"/>
          <a:lstStyle>
            <a:lvl1pPr algn="l" eaLnBrk="1" hangingPunct="1">
              <a:defRPr sz="1200">
                <a:latin typeface="Arial" charset="0"/>
              </a:defRPr>
            </a:lvl1pPr>
          </a:lstStyle>
          <a:p>
            <a:pPr>
              <a:defRPr/>
            </a:pPr>
            <a:endParaRPr lang="en-US"/>
          </a:p>
        </p:txBody>
      </p:sp>
      <p:sp>
        <p:nvSpPr>
          <p:cNvPr id="3" name="Date Placeholder 2"/>
          <p:cNvSpPr>
            <a:spLocks noGrp="1"/>
          </p:cNvSpPr>
          <p:nvPr>
            <p:ph type="dt" idx="1"/>
          </p:nvPr>
        </p:nvSpPr>
        <p:spPr>
          <a:xfrm>
            <a:off x="3940175" y="0"/>
            <a:ext cx="3013075" cy="465138"/>
          </a:xfrm>
          <a:prstGeom prst="rect">
            <a:avLst/>
          </a:prstGeom>
        </p:spPr>
        <p:txBody>
          <a:bodyPr vert="horz" lIns="92930" tIns="46465" rIns="92930" bIns="46465" rtlCol="0"/>
          <a:lstStyle>
            <a:lvl1pPr algn="r" eaLnBrk="1" hangingPunct="1">
              <a:defRPr sz="1200">
                <a:latin typeface="Arial" charset="0"/>
              </a:defRPr>
            </a:lvl1pPr>
          </a:lstStyle>
          <a:p>
            <a:pPr>
              <a:defRPr/>
            </a:pPr>
            <a:fld id="{E293AD1B-28A3-448F-A2CA-7583F7A0A44F}" type="datetimeFigureOut">
              <a:rPr lang="en-US"/>
              <a:pPr>
                <a:defRPr/>
              </a:pPr>
              <a:t>12/27/2016</a:t>
            </a:fld>
            <a:endParaRPr lang="en-US"/>
          </a:p>
        </p:txBody>
      </p:sp>
      <p:sp>
        <p:nvSpPr>
          <p:cNvPr id="4" name="Slide Image Placeholder 3"/>
          <p:cNvSpPr>
            <a:spLocks noGrp="1" noRot="1" noChangeAspect="1"/>
          </p:cNvSpPr>
          <p:nvPr>
            <p:ph type="sldImg" idx="2"/>
          </p:nvPr>
        </p:nvSpPr>
        <p:spPr>
          <a:xfrm>
            <a:off x="1150938" y="698500"/>
            <a:ext cx="4652962" cy="3490913"/>
          </a:xfrm>
          <a:prstGeom prst="rect">
            <a:avLst/>
          </a:prstGeom>
          <a:noFill/>
          <a:ln w="12700">
            <a:solidFill>
              <a:prstClr val="black"/>
            </a:solidFill>
          </a:ln>
        </p:spPr>
        <p:txBody>
          <a:bodyPr vert="horz" lIns="92930" tIns="46465" rIns="92930" bIns="46465" rtlCol="0" anchor="ctr"/>
          <a:lstStyle/>
          <a:p>
            <a:pPr lvl="0"/>
            <a:endParaRPr lang="en-US" noProof="0" smtClean="0"/>
          </a:p>
        </p:txBody>
      </p:sp>
      <p:sp>
        <p:nvSpPr>
          <p:cNvPr id="5" name="Notes Placeholder 4"/>
          <p:cNvSpPr>
            <a:spLocks noGrp="1"/>
          </p:cNvSpPr>
          <p:nvPr>
            <p:ph type="body" sz="quarter" idx="3"/>
          </p:nvPr>
        </p:nvSpPr>
        <p:spPr>
          <a:xfrm>
            <a:off x="695325" y="4421188"/>
            <a:ext cx="5564188" cy="4189412"/>
          </a:xfrm>
          <a:prstGeom prst="rect">
            <a:avLst/>
          </a:prstGeom>
        </p:spPr>
        <p:txBody>
          <a:bodyPr vert="horz" lIns="92930" tIns="46465" rIns="92930" bIns="46465"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842375"/>
            <a:ext cx="3013075" cy="465138"/>
          </a:xfrm>
          <a:prstGeom prst="rect">
            <a:avLst/>
          </a:prstGeom>
        </p:spPr>
        <p:txBody>
          <a:bodyPr vert="horz" lIns="92930" tIns="46465" rIns="92930" bIns="46465" rtlCol="0" anchor="b"/>
          <a:lstStyle>
            <a:lvl1pPr algn="l" eaLnBrk="1" hangingPunct="1">
              <a:defRPr sz="1200">
                <a:latin typeface="Arial" charset="0"/>
              </a:defRPr>
            </a:lvl1pPr>
          </a:lstStyle>
          <a:p>
            <a:pPr>
              <a:defRPr/>
            </a:pPr>
            <a:endParaRPr lang="en-US"/>
          </a:p>
        </p:txBody>
      </p:sp>
      <p:sp>
        <p:nvSpPr>
          <p:cNvPr id="7" name="Slide Number Placeholder 6"/>
          <p:cNvSpPr>
            <a:spLocks noGrp="1"/>
          </p:cNvSpPr>
          <p:nvPr>
            <p:ph type="sldNum" sz="quarter" idx="5"/>
          </p:nvPr>
        </p:nvSpPr>
        <p:spPr>
          <a:xfrm>
            <a:off x="3940175" y="8842375"/>
            <a:ext cx="3013075" cy="465138"/>
          </a:xfrm>
          <a:prstGeom prst="rect">
            <a:avLst/>
          </a:prstGeom>
        </p:spPr>
        <p:txBody>
          <a:bodyPr vert="horz" wrap="square" lIns="92930" tIns="46465" rIns="92930" bIns="46465" numCol="1" anchor="b" anchorCtr="0" compatLnSpc="1">
            <a:prstTxWarp prst="textNoShape">
              <a:avLst/>
            </a:prstTxWarp>
          </a:bodyPr>
          <a:lstStyle>
            <a:lvl1pPr algn="r" eaLnBrk="1" hangingPunct="1">
              <a:defRPr sz="1200"/>
            </a:lvl1pPr>
          </a:lstStyle>
          <a:p>
            <a:pPr>
              <a:defRPr/>
            </a:pPr>
            <a:fld id="{946135B7-BC5A-4FC6-A693-19F39FB33A9D}" type="slidenum">
              <a:rPr lang="en-US" altLang="en-US"/>
              <a:pPr>
                <a:defRPr/>
              </a:pPr>
              <a:t>‹#›</a:t>
            </a:fld>
            <a:endParaRPr lang="en-US" altLang="en-US"/>
          </a:p>
        </p:txBody>
      </p:sp>
    </p:spTree>
    <p:extLst>
      <p:ext uri="{BB962C8B-B14F-4D97-AF65-F5344CB8AC3E}">
        <p14:creationId xmlns:p14="http://schemas.microsoft.com/office/powerpoint/2010/main" val="421936083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51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4063" indent="-288925">
              <a:spcBef>
                <a:spcPct val="30000"/>
              </a:spcBef>
              <a:defRPr sz="1200">
                <a:solidFill>
                  <a:schemeClr val="tx1"/>
                </a:solidFill>
                <a:latin typeface="Calibri" panose="020F0502020204030204" pitchFamily="34" charset="0"/>
              </a:defRPr>
            </a:lvl2pPr>
            <a:lvl3pPr marL="1160463" indent="-231775">
              <a:spcBef>
                <a:spcPct val="30000"/>
              </a:spcBef>
              <a:defRPr sz="1200">
                <a:solidFill>
                  <a:schemeClr val="tx1"/>
                </a:solidFill>
                <a:latin typeface="Calibri" panose="020F0502020204030204" pitchFamily="34" charset="0"/>
              </a:defRPr>
            </a:lvl3pPr>
            <a:lvl4pPr marL="1625600" indent="-231775">
              <a:spcBef>
                <a:spcPct val="30000"/>
              </a:spcBef>
              <a:defRPr sz="1200">
                <a:solidFill>
                  <a:schemeClr val="tx1"/>
                </a:solidFill>
                <a:latin typeface="Calibri" panose="020F0502020204030204" pitchFamily="34" charset="0"/>
              </a:defRPr>
            </a:lvl4pPr>
            <a:lvl5pPr marL="2090738" indent="-231775">
              <a:spcBef>
                <a:spcPct val="30000"/>
              </a:spcBef>
              <a:defRPr sz="1200">
                <a:solidFill>
                  <a:schemeClr val="tx1"/>
                </a:solidFill>
                <a:latin typeface="Calibri" panose="020F0502020204030204" pitchFamily="34" charset="0"/>
              </a:defRPr>
            </a:lvl5pPr>
            <a:lvl6pPr marL="2547938" indent="-231775" eaLnBrk="0" fontAlgn="base" hangingPunct="0">
              <a:spcBef>
                <a:spcPct val="30000"/>
              </a:spcBef>
              <a:spcAft>
                <a:spcPct val="0"/>
              </a:spcAft>
              <a:defRPr sz="1200">
                <a:solidFill>
                  <a:schemeClr val="tx1"/>
                </a:solidFill>
                <a:latin typeface="Calibri" panose="020F0502020204030204" pitchFamily="34" charset="0"/>
              </a:defRPr>
            </a:lvl6pPr>
            <a:lvl7pPr marL="3005138" indent="-231775" eaLnBrk="0" fontAlgn="base" hangingPunct="0">
              <a:spcBef>
                <a:spcPct val="30000"/>
              </a:spcBef>
              <a:spcAft>
                <a:spcPct val="0"/>
              </a:spcAft>
              <a:defRPr sz="1200">
                <a:solidFill>
                  <a:schemeClr val="tx1"/>
                </a:solidFill>
                <a:latin typeface="Calibri" panose="020F0502020204030204" pitchFamily="34" charset="0"/>
              </a:defRPr>
            </a:lvl7pPr>
            <a:lvl8pPr marL="3462338" indent="-231775" eaLnBrk="0" fontAlgn="base" hangingPunct="0">
              <a:spcBef>
                <a:spcPct val="30000"/>
              </a:spcBef>
              <a:spcAft>
                <a:spcPct val="0"/>
              </a:spcAft>
              <a:defRPr sz="1200">
                <a:solidFill>
                  <a:schemeClr val="tx1"/>
                </a:solidFill>
                <a:latin typeface="Calibri" panose="020F0502020204030204" pitchFamily="34" charset="0"/>
              </a:defRPr>
            </a:lvl8pPr>
            <a:lvl9pPr marL="3919538"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7C60EB2-9D39-4C10-94FA-2673A3A2F41A}" type="slidenum">
              <a:rPr lang="en-US" altLang="en-US" smtClean="0">
                <a:latin typeface="Arial" panose="020B0604020202020204" pitchFamily="34" charset="0"/>
              </a:rPr>
              <a:pPr>
                <a:spcBef>
                  <a:spcPct val="0"/>
                </a:spcBef>
              </a:pPr>
              <a:t>1</a:t>
            </a:fld>
            <a:endParaRPr lang="en-US" altLang="en-US" smtClean="0">
              <a:latin typeface="Arial" panose="020B0604020202020204" pitchFamily="34" charset="0"/>
            </a:endParaRPr>
          </a:p>
        </p:txBody>
      </p:sp>
    </p:spTree>
    <p:extLst>
      <p:ext uri="{BB962C8B-B14F-4D97-AF65-F5344CB8AC3E}">
        <p14:creationId xmlns:p14="http://schemas.microsoft.com/office/powerpoint/2010/main" val="411446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890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910CA57-6F0B-4E82-BEA9-7BFC542F3726}" type="slidenum">
              <a:rPr lang="en-US" altLang="en-US"/>
              <a:pPr eaLnBrk="1" hangingPunct="1"/>
              <a:t>18</a:t>
            </a:fld>
            <a:endParaRPr lang="en-US" altLang="en-US"/>
          </a:p>
        </p:txBody>
      </p:sp>
    </p:spTree>
    <p:extLst>
      <p:ext uri="{BB962C8B-B14F-4D97-AF65-F5344CB8AC3E}">
        <p14:creationId xmlns:p14="http://schemas.microsoft.com/office/powerpoint/2010/main" val="540075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901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05A1382-9744-4D9D-9DBF-9528F48D83C4}" type="slidenum">
              <a:rPr lang="en-US" altLang="en-US"/>
              <a:pPr eaLnBrk="1" hangingPunct="1"/>
              <a:t>19</a:t>
            </a:fld>
            <a:endParaRPr lang="en-US" altLang="en-US"/>
          </a:p>
        </p:txBody>
      </p:sp>
    </p:spTree>
    <p:extLst>
      <p:ext uri="{BB962C8B-B14F-4D97-AF65-F5344CB8AC3E}">
        <p14:creationId xmlns:p14="http://schemas.microsoft.com/office/powerpoint/2010/main" val="818621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911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3658F80-F9F7-4BDD-81BD-FCC35A0813D3}" type="slidenum">
              <a:rPr lang="en-US" altLang="en-US"/>
              <a:pPr eaLnBrk="1" hangingPunct="1"/>
              <a:t>20</a:t>
            </a:fld>
            <a:endParaRPr lang="en-US" altLang="en-US"/>
          </a:p>
        </p:txBody>
      </p:sp>
    </p:spTree>
    <p:extLst>
      <p:ext uri="{BB962C8B-B14F-4D97-AF65-F5344CB8AC3E}">
        <p14:creationId xmlns:p14="http://schemas.microsoft.com/office/powerpoint/2010/main" val="2130230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921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CDEE127-9B8F-4074-B932-D8BD7B8BDD60}" type="slidenum">
              <a:rPr lang="en-US" altLang="en-US"/>
              <a:pPr eaLnBrk="1" hangingPunct="1"/>
              <a:t>21</a:t>
            </a:fld>
            <a:endParaRPr lang="en-US" altLang="en-US"/>
          </a:p>
        </p:txBody>
      </p:sp>
    </p:spTree>
    <p:extLst>
      <p:ext uri="{BB962C8B-B14F-4D97-AF65-F5344CB8AC3E}">
        <p14:creationId xmlns:p14="http://schemas.microsoft.com/office/powerpoint/2010/main" val="4289037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931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E32A73C-BAC7-404F-890E-5E88C18AFAAB}" type="slidenum">
              <a:rPr lang="en-US" altLang="en-US"/>
              <a:pPr eaLnBrk="1" hangingPunct="1"/>
              <a:t>22</a:t>
            </a:fld>
            <a:endParaRPr lang="en-US" altLang="en-US"/>
          </a:p>
        </p:txBody>
      </p:sp>
    </p:spTree>
    <p:extLst>
      <p:ext uri="{BB962C8B-B14F-4D97-AF65-F5344CB8AC3E}">
        <p14:creationId xmlns:p14="http://schemas.microsoft.com/office/powerpoint/2010/main" val="1978700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952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4080FD1-08F1-41CB-B9A7-BB8A6FE047FC}" type="slidenum">
              <a:rPr lang="en-US" altLang="en-US"/>
              <a:pPr eaLnBrk="1" hangingPunct="1"/>
              <a:t>23</a:t>
            </a:fld>
            <a:endParaRPr lang="en-US" altLang="en-US"/>
          </a:p>
        </p:txBody>
      </p:sp>
    </p:spTree>
    <p:extLst>
      <p:ext uri="{BB962C8B-B14F-4D97-AF65-F5344CB8AC3E}">
        <p14:creationId xmlns:p14="http://schemas.microsoft.com/office/powerpoint/2010/main" val="1329539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972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73D70F9-993F-4A4E-9889-5141717D6720}" type="slidenum">
              <a:rPr lang="en-US" altLang="en-US"/>
              <a:pPr eaLnBrk="1" hangingPunct="1"/>
              <a:t>27</a:t>
            </a:fld>
            <a:endParaRPr lang="en-US" altLang="en-US"/>
          </a:p>
        </p:txBody>
      </p:sp>
    </p:spTree>
    <p:extLst>
      <p:ext uri="{BB962C8B-B14F-4D97-AF65-F5344CB8AC3E}">
        <p14:creationId xmlns:p14="http://schemas.microsoft.com/office/powerpoint/2010/main" val="1875361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983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79B0A5A-AD86-423C-A09E-9728D6CA79C9}" type="slidenum">
              <a:rPr lang="en-US" altLang="en-US"/>
              <a:pPr eaLnBrk="1" hangingPunct="1"/>
              <a:t>28</a:t>
            </a:fld>
            <a:endParaRPr lang="en-US" altLang="en-US"/>
          </a:p>
        </p:txBody>
      </p:sp>
    </p:spTree>
    <p:extLst>
      <p:ext uri="{BB962C8B-B14F-4D97-AF65-F5344CB8AC3E}">
        <p14:creationId xmlns:p14="http://schemas.microsoft.com/office/powerpoint/2010/main" val="3622924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99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42B6B82-4E26-4711-A7D3-981F91A5B190}" type="slidenum">
              <a:rPr lang="en-US" altLang="en-US"/>
              <a:pPr eaLnBrk="1" hangingPunct="1"/>
              <a:t>29</a:t>
            </a:fld>
            <a:endParaRPr lang="en-US" altLang="en-US"/>
          </a:p>
        </p:txBody>
      </p:sp>
    </p:spTree>
    <p:extLst>
      <p:ext uri="{BB962C8B-B14F-4D97-AF65-F5344CB8AC3E}">
        <p14:creationId xmlns:p14="http://schemas.microsoft.com/office/powerpoint/2010/main" val="37808802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99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42B6B82-4E26-4711-A7D3-981F91A5B190}" type="slidenum">
              <a:rPr lang="en-US" altLang="en-US"/>
              <a:pPr eaLnBrk="1" hangingPunct="1"/>
              <a:t>30</a:t>
            </a:fld>
            <a:endParaRPr lang="en-US" altLang="en-US"/>
          </a:p>
        </p:txBody>
      </p:sp>
    </p:spTree>
    <p:extLst>
      <p:ext uri="{BB962C8B-B14F-4D97-AF65-F5344CB8AC3E}">
        <p14:creationId xmlns:p14="http://schemas.microsoft.com/office/powerpoint/2010/main" val="1542295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553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2EF3436-1E53-438C-AD62-78FD6597BB50}" type="slidenum">
              <a:rPr lang="en-US" altLang="en-US"/>
              <a:pPr eaLnBrk="1" hangingPunct="1"/>
              <a:t>2</a:t>
            </a:fld>
            <a:endParaRPr lang="en-US" altLang="en-US"/>
          </a:p>
        </p:txBody>
      </p:sp>
    </p:spTree>
    <p:extLst>
      <p:ext uri="{BB962C8B-B14F-4D97-AF65-F5344CB8AC3E}">
        <p14:creationId xmlns:p14="http://schemas.microsoft.com/office/powerpoint/2010/main" val="21364178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003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CB20EFB-A9AE-4960-A289-68B1C82A8BB0}" type="slidenum">
              <a:rPr lang="en-US" altLang="en-US"/>
              <a:pPr eaLnBrk="1" hangingPunct="1"/>
              <a:t>31</a:t>
            </a:fld>
            <a:endParaRPr lang="en-US" altLang="en-US"/>
          </a:p>
        </p:txBody>
      </p:sp>
    </p:spTree>
    <p:extLst>
      <p:ext uri="{BB962C8B-B14F-4D97-AF65-F5344CB8AC3E}">
        <p14:creationId xmlns:p14="http://schemas.microsoft.com/office/powerpoint/2010/main" val="21642563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013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F0A19F1-8791-46A5-9CFA-E69D623E8E0A}" type="slidenum">
              <a:rPr lang="en-US" altLang="en-US"/>
              <a:pPr eaLnBrk="1" hangingPunct="1"/>
              <a:t>32</a:t>
            </a:fld>
            <a:endParaRPr lang="en-US" altLang="en-US"/>
          </a:p>
        </p:txBody>
      </p:sp>
    </p:spTree>
    <p:extLst>
      <p:ext uri="{BB962C8B-B14F-4D97-AF65-F5344CB8AC3E}">
        <p14:creationId xmlns:p14="http://schemas.microsoft.com/office/powerpoint/2010/main" val="10846430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024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F9AC0D3-4F94-4D96-BA5E-6D75017A1DF0}" type="slidenum">
              <a:rPr lang="en-US" altLang="en-US"/>
              <a:pPr eaLnBrk="1" hangingPunct="1"/>
              <a:t>33</a:t>
            </a:fld>
            <a:endParaRPr lang="en-US" altLang="en-US"/>
          </a:p>
        </p:txBody>
      </p:sp>
    </p:spTree>
    <p:extLst>
      <p:ext uri="{BB962C8B-B14F-4D97-AF65-F5344CB8AC3E}">
        <p14:creationId xmlns:p14="http://schemas.microsoft.com/office/powerpoint/2010/main" val="18398813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034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5EEFB2B-7EAE-4FE0-BC4B-2C445036F033}" type="slidenum">
              <a:rPr lang="en-US" altLang="en-US"/>
              <a:pPr eaLnBrk="1" hangingPunct="1"/>
              <a:t>34</a:t>
            </a:fld>
            <a:endParaRPr lang="en-US" altLang="en-US"/>
          </a:p>
        </p:txBody>
      </p:sp>
    </p:spTree>
    <p:extLst>
      <p:ext uri="{BB962C8B-B14F-4D97-AF65-F5344CB8AC3E}">
        <p14:creationId xmlns:p14="http://schemas.microsoft.com/office/powerpoint/2010/main" val="41397338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054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0C4B7C6-CD59-439D-B9A4-DDEDD6249510}" type="slidenum">
              <a:rPr lang="en-US" altLang="en-US"/>
              <a:pPr eaLnBrk="1" hangingPunct="1"/>
              <a:t>35</a:t>
            </a:fld>
            <a:endParaRPr lang="en-US" altLang="en-US"/>
          </a:p>
        </p:txBody>
      </p:sp>
    </p:spTree>
    <p:extLst>
      <p:ext uri="{BB962C8B-B14F-4D97-AF65-F5344CB8AC3E}">
        <p14:creationId xmlns:p14="http://schemas.microsoft.com/office/powerpoint/2010/main" val="24656120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065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A0DEB82-8616-45A0-958E-B8B7C64A7B05}" type="slidenum">
              <a:rPr lang="en-US" altLang="en-US"/>
              <a:pPr eaLnBrk="1" hangingPunct="1"/>
              <a:t>36</a:t>
            </a:fld>
            <a:endParaRPr lang="en-US" altLang="en-US"/>
          </a:p>
        </p:txBody>
      </p:sp>
    </p:spTree>
    <p:extLst>
      <p:ext uri="{BB962C8B-B14F-4D97-AF65-F5344CB8AC3E}">
        <p14:creationId xmlns:p14="http://schemas.microsoft.com/office/powerpoint/2010/main" val="30237627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075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E5E4AB9-E062-4BB3-A21A-8CBE2F624CC7}" type="slidenum">
              <a:rPr lang="en-US" altLang="en-US"/>
              <a:pPr eaLnBrk="1" hangingPunct="1"/>
              <a:t>37</a:t>
            </a:fld>
            <a:endParaRPr lang="en-US" altLang="en-US"/>
          </a:p>
        </p:txBody>
      </p:sp>
    </p:spTree>
    <p:extLst>
      <p:ext uri="{BB962C8B-B14F-4D97-AF65-F5344CB8AC3E}">
        <p14:creationId xmlns:p14="http://schemas.microsoft.com/office/powerpoint/2010/main" val="14602281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085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8727ED2-FA53-4538-9666-4C7021CD3F78}" type="slidenum">
              <a:rPr lang="en-US" altLang="en-US"/>
              <a:pPr eaLnBrk="1" hangingPunct="1"/>
              <a:t>38</a:t>
            </a:fld>
            <a:endParaRPr lang="en-US" altLang="en-US"/>
          </a:p>
        </p:txBody>
      </p:sp>
    </p:spTree>
    <p:extLst>
      <p:ext uri="{BB962C8B-B14F-4D97-AF65-F5344CB8AC3E}">
        <p14:creationId xmlns:p14="http://schemas.microsoft.com/office/powerpoint/2010/main" val="527473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DF0DC86-C4CA-403F-9F29-9A88A63DA57E}" type="slidenum">
              <a:rPr lang="en-US" altLang="en-US"/>
              <a:pPr eaLnBrk="1" hangingPunct="1"/>
              <a:t>39</a:t>
            </a:fld>
            <a:endParaRPr lang="en-US" altLang="en-US"/>
          </a:p>
        </p:txBody>
      </p:sp>
    </p:spTree>
    <p:extLst>
      <p:ext uri="{BB962C8B-B14F-4D97-AF65-F5344CB8AC3E}">
        <p14:creationId xmlns:p14="http://schemas.microsoft.com/office/powerpoint/2010/main" val="33985197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116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83FDC2B-52D7-4A4A-8C46-0B413C485FD5}" type="slidenum">
              <a:rPr lang="en-US" altLang="en-US"/>
              <a:pPr eaLnBrk="1" hangingPunct="1"/>
              <a:t>40</a:t>
            </a:fld>
            <a:endParaRPr lang="en-US" altLang="en-US"/>
          </a:p>
        </p:txBody>
      </p:sp>
    </p:spTree>
    <p:extLst>
      <p:ext uri="{BB962C8B-B14F-4D97-AF65-F5344CB8AC3E}">
        <p14:creationId xmlns:p14="http://schemas.microsoft.com/office/powerpoint/2010/main" val="2769829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829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08C7F33-972A-4A7B-95EB-86841462D8A9}" type="slidenum">
              <a:rPr lang="en-US" altLang="en-US"/>
              <a:pPr eaLnBrk="1" hangingPunct="1"/>
              <a:t>4</a:t>
            </a:fld>
            <a:endParaRPr lang="en-US" altLang="en-US"/>
          </a:p>
        </p:txBody>
      </p:sp>
    </p:spTree>
    <p:extLst>
      <p:ext uri="{BB962C8B-B14F-4D97-AF65-F5344CB8AC3E}">
        <p14:creationId xmlns:p14="http://schemas.microsoft.com/office/powerpoint/2010/main" val="31915627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126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8D1489D-742C-4FF0-92F6-8FB31D7BD21A}" type="slidenum">
              <a:rPr lang="en-US" altLang="en-US"/>
              <a:pPr eaLnBrk="1" hangingPunct="1"/>
              <a:t>41</a:t>
            </a:fld>
            <a:endParaRPr lang="en-US" altLang="en-US"/>
          </a:p>
        </p:txBody>
      </p:sp>
    </p:spTree>
    <p:extLst>
      <p:ext uri="{BB962C8B-B14F-4D97-AF65-F5344CB8AC3E}">
        <p14:creationId xmlns:p14="http://schemas.microsoft.com/office/powerpoint/2010/main" val="19876629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136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C7260DF-1452-4100-8102-24493C786C53}" type="slidenum">
              <a:rPr lang="en-US" altLang="en-US"/>
              <a:pPr eaLnBrk="1" hangingPunct="1"/>
              <a:t>42</a:t>
            </a:fld>
            <a:endParaRPr lang="en-US" altLang="en-US"/>
          </a:p>
        </p:txBody>
      </p:sp>
    </p:spTree>
    <p:extLst>
      <p:ext uri="{BB962C8B-B14F-4D97-AF65-F5344CB8AC3E}">
        <p14:creationId xmlns:p14="http://schemas.microsoft.com/office/powerpoint/2010/main" val="30962955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146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A26FD10-6465-4404-836E-398F8B379962}" type="slidenum">
              <a:rPr lang="en-US" altLang="en-US"/>
              <a:pPr eaLnBrk="1" hangingPunct="1"/>
              <a:t>43</a:t>
            </a:fld>
            <a:endParaRPr lang="en-US" altLang="en-US"/>
          </a:p>
        </p:txBody>
      </p:sp>
    </p:spTree>
    <p:extLst>
      <p:ext uri="{BB962C8B-B14F-4D97-AF65-F5344CB8AC3E}">
        <p14:creationId xmlns:p14="http://schemas.microsoft.com/office/powerpoint/2010/main" val="4991817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157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9983765-F3B8-456E-BE6D-E077A3A38387}" type="slidenum">
              <a:rPr lang="en-US" altLang="en-US"/>
              <a:pPr eaLnBrk="1" hangingPunct="1"/>
              <a:t>44</a:t>
            </a:fld>
            <a:endParaRPr lang="en-US" altLang="en-US"/>
          </a:p>
        </p:txBody>
      </p:sp>
    </p:spTree>
    <p:extLst>
      <p:ext uri="{BB962C8B-B14F-4D97-AF65-F5344CB8AC3E}">
        <p14:creationId xmlns:p14="http://schemas.microsoft.com/office/powerpoint/2010/main" val="26169366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331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40534E0-327B-4C7D-81EF-2EB7152835BB}" type="slidenum">
              <a:rPr lang="en-US" altLang="en-US"/>
              <a:pPr eaLnBrk="1" hangingPunct="1"/>
              <a:t>45</a:t>
            </a:fld>
            <a:endParaRPr lang="en-US" altLang="en-US"/>
          </a:p>
        </p:txBody>
      </p:sp>
    </p:spTree>
    <p:extLst>
      <p:ext uri="{BB962C8B-B14F-4D97-AF65-F5344CB8AC3E}">
        <p14:creationId xmlns:p14="http://schemas.microsoft.com/office/powerpoint/2010/main" val="4530602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167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8722091-8808-45AC-B251-1CD6BCD13D3A}" type="slidenum">
              <a:rPr lang="en-US" altLang="en-US"/>
              <a:pPr eaLnBrk="1" hangingPunct="1"/>
              <a:t>51</a:t>
            </a:fld>
            <a:endParaRPr lang="en-US" altLang="en-US"/>
          </a:p>
        </p:txBody>
      </p:sp>
    </p:spTree>
    <p:extLst>
      <p:ext uri="{BB962C8B-B14F-4D97-AF65-F5344CB8AC3E}">
        <p14:creationId xmlns:p14="http://schemas.microsoft.com/office/powerpoint/2010/main" val="19862674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177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93B8540-2329-40BE-8C0A-ABFD96A343B4}" type="slidenum">
              <a:rPr lang="en-US" altLang="en-US"/>
              <a:pPr eaLnBrk="1" hangingPunct="1"/>
              <a:t>52</a:t>
            </a:fld>
            <a:endParaRPr lang="en-US" altLang="en-US"/>
          </a:p>
        </p:txBody>
      </p:sp>
    </p:spTree>
    <p:extLst>
      <p:ext uri="{BB962C8B-B14F-4D97-AF65-F5344CB8AC3E}">
        <p14:creationId xmlns:p14="http://schemas.microsoft.com/office/powerpoint/2010/main" val="61504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187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3D871C4-1129-4F16-B773-F2E409B6B983}" type="slidenum">
              <a:rPr lang="en-US" altLang="en-US"/>
              <a:pPr eaLnBrk="1" hangingPunct="1"/>
              <a:t>53</a:t>
            </a:fld>
            <a:endParaRPr lang="en-US" altLang="en-US"/>
          </a:p>
        </p:txBody>
      </p:sp>
    </p:spTree>
    <p:extLst>
      <p:ext uri="{BB962C8B-B14F-4D97-AF65-F5344CB8AC3E}">
        <p14:creationId xmlns:p14="http://schemas.microsoft.com/office/powerpoint/2010/main" val="35008604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198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416A06C-7CF7-461A-82E2-2F6619086606}" type="slidenum">
              <a:rPr lang="en-US" altLang="en-US"/>
              <a:pPr eaLnBrk="1" hangingPunct="1"/>
              <a:t>54</a:t>
            </a:fld>
            <a:endParaRPr lang="en-US" altLang="en-US"/>
          </a:p>
        </p:txBody>
      </p:sp>
    </p:spTree>
    <p:extLst>
      <p:ext uri="{BB962C8B-B14F-4D97-AF65-F5344CB8AC3E}">
        <p14:creationId xmlns:p14="http://schemas.microsoft.com/office/powerpoint/2010/main" val="8841824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218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6924FD0-0077-45D2-8A7C-87FBB3027451}" type="slidenum">
              <a:rPr lang="en-US" altLang="en-US"/>
              <a:pPr eaLnBrk="1" hangingPunct="1"/>
              <a:t>55</a:t>
            </a:fld>
            <a:endParaRPr lang="en-US" altLang="en-US"/>
          </a:p>
        </p:txBody>
      </p:sp>
    </p:spTree>
    <p:extLst>
      <p:ext uri="{BB962C8B-B14F-4D97-AF65-F5344CB8AC3E}">
        <p14:creationId xmlns:p14="http://schemas.microsoft.com/office/powerpoint/2010/main" val="1323364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839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34028A4-018B-4349-9A34-55B156696EE9}" type="slidenum">
              <a:rPr lang="en-US" altLang="en-US"/>
              <a:pPr eaLnBrk="1" hangingPunct="1"/>
              <a:t>5</a:t>
            </a:fld>
            <a:endParaRPr lang="en-US" altLang="en-US"/>
          </a:p>
        </p:txBody>
      </p:sp>
    </p:spTree>
    <p:extLst>
      <p:ext uri="{BB962C8B-B14F-4D97-AF65-F5344CB8AC3E}">
        <p14:creationId xmlns:p14="http://schemas.microsoft.com/office/powerpoint/2010/main" val="91414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228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EF62BE4-3488-46D9-87F1-749909E966C2}" type="slidenum">
              <a:rPr lang="en-US" altLang="en-US"/>
              <a:pPr eaLnBrk="1" hangingPunct="1"/>
              <a:t>56</a:t>
            </a:fld>
            <a:endParaRPr lang="en-US" altLang="en-US"/>
          </a:p>
        </p:txBody>
      </p:sp>
    </p:spTree>
    <p:extLst>
      <p:ext uri="{BB962C8B-B14F-4D97-AF65-F5344CB8AC3E}">
        <p14:creationId xmlns:p14="http://schemas.microsoft.com/office/powerpoint/2010/main" val="11361107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239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E9A47A3-7F29-4AEF-BD28-4F655B07D68D}" type="slidenum">
              <a:rPr lang="en-US" altLang="en-US"/>
              <a:pPr eaLnBrk="1" hangingPunct="1"/>
              <a:t>57</a:t>
            </a:fld>
            <a:endParaRPr lang="en-US" altLang="en-US"/>
          </a:p>
        </p:txBody>
      </p:sp>
    </p:spTree>
    <p:extLst>
      <p:ext uri="{BB962C8B-B14F-4D97-AF65-F5344CB8AC3E}">
        <p14:creationId xmlns:p14="http://schemas.microsoft.com/office/powerpoint/2010/main" val="22854786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249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113EC27-69E6-4C93-9BFC-0E84858B8D88}" type="slidenum">
              <a:rPr lang="en-US" altLang="en-US"/>
              <a:pPr eaLnBrk="1" hangingPunct="1"/>
              <a:t>58</a:t>
            </a:fld>
            <a:endParaRPr lang="en-US" altLang="en-US"/>
          </a:p>
        </p:txBody>
      </p:sp>
    </p:spTree>
    <p:extLst>
      <p:ext uri="{BB962C8B-B14F-4D97-AF65-F5344CB8AC3E}">
        <p14:creationId xmlns:p14="http://schemas.microsoft.com/office/powerpoint/2010/main" val="37763787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259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205C5D7-6298-4B70-98BD-B1EEE607DF80}" type="slidenum">
              <a:rPr lang="en-US" altLang="en-US"/>
              <a:pPr eaLnBrk="1" hangingPunct="1"/>
              <a:t>59</a:t>
            </a:fld>
            <a:endParaRPr lang="en-US" altLang="en-US"/>
          </a:p>
        </p:txBody>
      </p:sp>
    </p:spTree>
    <p:extLst>
      <p:ext uri="{BB962C8B-B14F-4D97-AF65-F5344CB8AC3E}">
        <p14:creationId xmlns:p14="http://schemas.microsoft.com/office/powerpoint/2010/main" val="34927991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269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E2415FF-5AD6-4ECE-B4F0-9F8121434FF8}" type="slidenum">
              <a:rPr lang="en-US" altLang="en-US"/>
              <a:pPr eaLnBrk="1" hangingPunct="1"/>
              <a:t>60</a:t>
            </a:fld>
            <a:endParaRPr lang="en-US" altLang="en-US"/>
          </a:p>
        </p:txBody>
      </p:sp>
    </p:spTree>
    <p:extLst>
      <p:ext uri="{BB962C8B-B14F-4D97-AF65-F5344CB8AC3E}">
        <p14:creationId xmlns:p14="http://schemas.microsoft.com/office/powerpoint/2010/main" val="28828035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280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EFE717E-102B-4436-985A-5835B09F44C8}" type="slidenum">
              <a:rPr lang="en-US" altLang="en-US"/>
              <a:pPr eaLnBrk="1" hangingPunct="1"/>
              <a:t>61</a:t>
            </a:fld>
            <a:endParaRPr lang="en-US" altLang="en-US"/>
          </a:p>
        </p:txBody>
      </p:sp>
    </p:spTree>
    <p:extLst>
      <p:ext uri="{BB962C8B-B14F-4D97-AF65-F5344CB8AC3E}">
        <p14:creationId xmlns:p14="http://schemas.microsoft.com/office/powerpoint/2010/main" val="158709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290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2FBE0E6-796E-498D-8D75-051109B461E0}" type="slidenum">
              <a:rPr lang="en-US" altLang="en-US"/>
              <a:pPr eaLnBrk="1" hangingPunct="1"/>
              <a:t>62</a:t>
            </a:fld>
            <a:endParaRPr lang="en-US" altLang="en-US"/>
          </a:p>
        </p:txBody>
      </p:sp>
    </p:spTree>
    <p:extLst>
      <p:ext uri="{BB962C8B-B14F-4D97-AF65-F5344CB8AC3E}">
        <p14:creationId xmlns:p14="http://schemas.microsoft.com/office/powerpoint/2010/main" val="31923934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300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ABBF58A-C62C-49F4-82A4-59FD658D12AE}" type="slidenum">
              <a:rPr lang="en-US" altLang="en-US"/>
              <a:pPr eaLnBrk="1" hangingPunct="1"/>
              <a:t>63</a:t>
            </a:fld>
            <a:endParaRPr lang="en-US" altLang="en-US"/>
          </a:p>
        </p:txBody>
      </p:sp>
    </p:spTree>
    <p:extLst>
      <p:ext uri="{BB962C8B-B14F-4D97-AF65-F5344CB8AC3E}">
        <p14:creationId xmlns:p14="http://schemas.microsoft.com/office/powerpoint/2010/main" val="20841196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310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1D66707-55D0-4193-8BC7-CBAA3F3D72E0}" type="slidenum">
              <a:rPr lang="en-US" altLang="en-US"/>
              <a:pPr eaLnBrk="1" hangingPunct="1"/>
              <a:t>64</a:t>
            </a:fld>
            <a:endParaRPr lang="en-US" altLang="en-US"/>
          </a:p>
        </p:txBody>
      </p:sp>
    </p:spTree>
    <p:extLst>
      <p:ext uri="{BB962C8B-B14F-4D97-AF65-F5344CB8AC3E}">
        <p14:creationId xmlns:p14="http://schemas.microsoft.com/office/powerpoint/2010/main" val="5075652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43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F802A59-4906-4867-BF85-8395FE91B31F}" type="slidenum">
              <a:rPr lang="en-US" altLang="en-US"/>
              <a:pPr eaLnBrk="1" hangingPunct="1"/>
              <a:t>66</a:t>
            </a:fld>
            <a:endParaRPr lang="en-US" altLang="en-US"/>
          </a:p>
        </p:txBody>
      </p:sp>
    </p:spTree>
    <p:extLst>
      <p:ext uri="{BB962C8B-B14F-4D97-AF65-F5344CB8AC3E}">
        <p14:creationId xmlns:p14="http://schemas.microsoft.com/office/powerpoint/2010/main" val="3831141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849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89CD6A2-F25C-4446-AD99-7E1F68F23028}" type="slidenum">
              <a:rPr lang="en-US" altLang="en-US"/>
              <a:pPr eaLnBrk="1" hangingPunct="1"/>
              <a:t>7</a:t>
            </a:fld>
            <a:endParaRPr lang="en-US" altLang="en-US"/>
          </a:p>
        </p:txBody>
      </p:sp>
    </p:spTree>
    <p:extLst>
      <p:ext uri="{BB962C8B-B14F-4D97-AF65-F5344CB8AC3E}">
        <p14:creationId xmlns:p14="http://schemas.microsoft.com/office/powerpoint/2010/main" val="13135696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43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F802A59-4906-4867-BF85-8395FE91B31F}" type="slidenum">
              <a:rPr lang="en-US" altLang="en-US"/>
              <a:pPr eaLnBrk="1" hangingPunct="1"/>
              <a:t>67</a:t>
            </a:fld>
            <a:endParaRPr lang="en-US" altLang="en-US"/>
          </a:p>
        </p:txBody>
      </p:sp>
    </p:spTree>
    <p:extLst>
      <p:ext uri="{BB962C8B-B14F-4D97-AF65-F5344CB8AC3E}">
        <p14:creationId xmlns:p14="http://schemas.microsoft.com/office/powerpoint/2010/main" val="1083045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44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A8CB47C-FB44-4587-BA1F-F90C2805A758}" type="slidenum">
              <a:rPr lang="en-US" altLang="en-US"/>
              <a:pPr eaLnBrk="1" hangingPunct="1"/>
              <a:t>70</a:t>
            </a:fld>
            <a:endParaRPr lang="en-US" altLang="en-US"/>
          </a:p>
        </p:txBody>
      </p:sp>
    </p:spTree>
    <p:extLst>
      <p:ext uri="{BB962C8B-B14F-4D97-AF65-F5344CB8AC3E}">
        <p14:creationId xmlns:p14="http://schemas.microsoft.com/office/powerpoint/2010/main" val="7580510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45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843FF9F-D532-4CAC-A446-01A6F8B967BD}" type="slidenum">
              <a:rPr lang="en-US" altLang="en-US"/>
              <a:pPr eaLnBrk="1" hangingPunct="1"/>
              <a:t>71</a:t>
            </a:fld>
            <a:endParaRPr lang="en-US" altLang="en-US"/>
          </a:p>
        </p:txBody>
      </p:sp>
    </p:spTree>
    <p:extLst>
      <p:ext uri="{BB962C8B-B14F-4D97-AF65-F5344CB8AC3E}">
        <p14:creationId xmlns:p14="http://schemas.microsoft.com/office/powerpoint/2010/main" val="1364604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484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6DA9AA2-0F34-44D5-9CCB-54F05AE1BEA5}" type="slidenum">
              <a:rPr lang="en-US" altLang="en-US"/>
              <a:pPr eaLnBrk="1" hangingPunct="1"/>
              <a:t>72</a:t>
            </a:fld>
            <a:endParaRPr lang="en-US" altLang="en-US"/>
          </a:p>
        </p:txBody>
      </p:sp>
    </p:spTree>
    <p:extLst>
      <p:ext uri="{BB962C8B-B14F-4D97-AF65-F5344CB8AC3E}">
        <p14:creationId xmlns:p14="http://schemas.microsoft.com/office/powerpoint/2010/main" val="16189154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9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49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671443F-7C20-4CFF-96E3-7970FF4114D1}" type="slidenum">
              <a:rPr lang="en-US" altLang="en-US"/>
              <a:pPr eaLnBrk="1" hangingPunct="1"/>
              <a:t>73</a:t>
            </a:fld>
            <a:endParaRPr lang="en-US" altLang="en-US"/>
          </a:p>
        </p:txBody>
      </p:sp>
    </p:spTree>
    <p:extLst>
      <p:ext uri="{BB962C8B-B14F-4D97-AF65-F5344CB8AC3E}">
        <p14:creationId xmlns:p14="http://schemas.microsoft.com/office/powerpoint/2010/main" val="25468971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50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CC7D4ED-98BA-49F1-B0CD-13CC10E735C1}" type="slidenum">
              <a:rPr lang="en-US" altLang="en-US"/>
              <a:pPr eaLnBrk="1" hangingPunct="1"/>
              <a:t>74</a:t>
            </a:fld>
            <a:endParaRPr lang="en-US" altLang="en-US"/>
          </a:p>
        </p:txBody>
      </p:sp>
    </p:spTree>
    <p:extLst>
      <p:ext uri="{BB962C8B-B14F-4D97-AF65-F5344CB8AC3E}">
        <p14:creationId xmlns:p14="http://schemas.microsoft.com/office/powerpoint/2010/main" val="28124815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46135B7-BC5A-4FC6-A693-19F39FB33A9D}" type="slidenum">
              <a:rPr lang="en-US" altLang="en-US" smtClean="0"/>
              <a:pPr>
                <a:defRPr/>
              </a:pPr>
              <a:t>79</a:t>
            </a:fld>
            <a:endParaRPr lang="en-US" altLang="en-US"/>
          </a:p>
        </p:txBody>
      </p:sp>
    </p:spTree>
    <p:extLst>
      <p:ext uri="{BB962C8B-B14F-4D97-AF65-F5344CB8AC3E}">
        <p14:creationId xmlns:p14="http://schemas.microsoft.com/office/powerpoint/2010/main" val="1151581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839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34028A4-018B-4349-9A34-55B156696EE9}" type="slidenum">
              <a:rPr lang="en-US" altLang="en-US"/>
              <a:pPr eaLnBrk="1" hangingPunct="1"/>
              <a:t>8</a:t>
            </a:fld>
            <a:endParaRPr lang="en-US" altLang="en-US"/>
          </a:p>
        </p:txBody>
      </p:sp>
    </p:spTree>
    <p:extLst>
      <p:ext uri="{BB962C8B-B14F-4D97-AF65-F5344CB8AC3E}">
        <p14:creationId xmlns:p14="http://schemas.microsoft.com/office/powerpoint/2010/main" val="3124315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839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34028A4-018B-4349-9A34-55B156696EE9}" type="slidenum">
              <a:rPr lang="en-US" altLang="en-US"/>
              <a:pPr eaLnBrk="1" hangingPunct="1"/>
              <a:t>10</a:t>
            </a:fld>
            <a:endParaRPr lang="en-US" altLang="en-US"/>
          </a:p>
        </p:txBody>
      </p:sp>
    </p:spTree>
    <p:extLst>
      <p:ext uri="{BB962C8B-B14F-4D97-AF65-F5344CB8AC3E}">
        <p14:creationId xmlns:p14="http://schemas.microsoft.com/office/powerpoint/2010/main" val="3674036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860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623F3DE-AC5D-4D0E-B30E-F0142FF7FB37}" type="slidenum">
              <a:rPr lang="en-US" altLang="en-US"/>
              <a:pPr eaLnBrk="1" hangingPunct="1"/>
              <a:t>16</a:t>
            </a:fld>
            <a:endParaRPr lang="en-US" altLang="en-US"/>
          </a:p>
        </p:txBody>
      </p:sp>
    </p:spTree>
    <p:extLst>
      <p:ext uri="{BB962C8B-B14F-4D97-AF65-F5344CB8AC3E}">
        <p14:creationId xmlns:p14="http://schemas.microsoft.com/office/powerpoint/2010/main" val="438904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880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F853502-A456-4DE5-A266-D20C5B281B11}" type="slidenum">
              <a:rPr lang="en-US" altLang="en-US"/>
              <a:pPr eaLnBrk="1" hangingPunct="1"/>
              <a:t>17</a:t>
            </a:fld>
            <a:endParaRPr lang="en-US" altLang="en-US"/>
          </a:p>
        </p:txBody>
      </p:sp>
    </p:spTree>
    <p:extLst>
      <p:ext uri="{BB962C8B-B14F-4D97-AF65-F5344CB8AC3E}">
        <p14:creationId xmlns:p14="http://schemas.microsoft.com/office/powerpoint/2010/main" val="4099725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0A88909-B625-4A7E-A401-52E73D062BC5}" type="slidenum">
              <a:rPr lang="en-US" altLang="en-US"/>
              <a:pPr>
                <a:defRPr/>
              </a:pPr>
              <a:t>‹#›</a:t>
            </a:fld>
            <a:endParaRPr lang="en-US" altLang="en-US"/>
          </a:p>
        </p:txBody>
      </p:sp>
    </p:spTree>
    <p:extLst>
      <p:ext uri="{BB962C8B-B14F-4D97-AF65-F5344CB8AC3E}">
        <p14:creationId xmlns:p14="http://schemas.microsoft.com/office/powerpoint/2010/main" val="24246476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B4EFB07-832D-42E6-91CD-ABFF3125EBD2}" type="slidenum">
              <a:rPr lang="en-US" altLang="en-US"/>
              <a:pPr>
                <a:defRPr/>
              </a:pPr>
              <a:t>‹#›</a:t>
            </a:fld>
            <a:endParaRPr lang="en-US" altLang="en-US"/>
          </a:p>
        </p:txBody>
      </p:sp>
    </p:spTree>
    <p:extLst>
      <p:ext uri="{BB962C8B-B14F-4D97-AF65-F5344CB8AC3E}">
        <p14:creationId xmlns:p14="http://schemas.microsoft.com/office/powerpoint/2010/main" val="3544016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B5611FF-B96C-4786-AFA2-64B78FA8D7A1}" type="slidenum">
              <a:rPr lang="en-US" altLang="en-US"/>
              <a:pPr>
                <a:defRPr/>
              </a:pPr>
              <a:t>‹#›</a:t>
            </a:fld>
            <a:endParaRPr lang="en-US" altLang="en-US"/>
          </a:p>
        </p:txBody>
      </p:sp>
    </p:spTree>
    <p:extLst>
      <p:ext uri="{BB962C8B-B14F-4D97-AF65-F5344CB8AC3E}">
        <p14:creationId xmlns:p14="http://schemas.microsoft.com/office/powerpoint/2010/main" val="28989608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25963"/>
          </a:xfrm>
        </p:spPr>
        <p:txBody>
          <a:bodyPr/>
          <a:lstStyle/>
          <a:p>
            <a:pPr lvl="0"/>
            <a:endParaRPr 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05031D4-FF71-43EB-821F-6B30A60D2D0D}" type="slidenum">
              <a:rPr lang="en-US" altLang="en-US"/>
              <a:pPr>
                <a:defRPr/>
              </a:pPr>
              <a:t>‹#›</a:t>
            </a:fld>
            <a:endParaRPr lang="en-US" altLang="en-US"/>
          </a:p>
        </p:txBody>
      </p:sp>
    </p:spTree>
    <p:extLst>
      <p:ext uri="{BB962C8B-B14F-4D97-AF65-F5344CB8AC3E}">
        <p14:creationId xmlns:p14="http://schemas.microsoft.com/office/powerpoint/2010/main" val="14149953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A6FAB91-BD3D-44CE-B8EA-24248C1E2311}" type="slidenum">
              <a:rPr lang="en-US" altLang="en-US"/>
              <a:pPr>
                <a:defRPr/>
              </a:pPr>
              <a:t>‹#›</a:t>
            </a:fld>
            <a:endParaRPr lang="en-US" altLang="en-US"/>
          </a:p>
        </p:txBody>
      </p:sp>
    </p:spTree>
    <p:extLst>
      <p:ext uri="{BB962C8B-B14F-4D97-AF65-F5344CB8AC3E}">
        <p14:creationId xmlns:p14="http://schemas.microsoft.com/office/powerpoint/2010/main" val="6136080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311D8C4C-EDFE-4767-8A77-502C8F76F1E3}" type="slidenum">
              <a:rPr lang="en-US" altLang="en-US"/>
              <a:pPr>
                <a:defRPr/>
              </a:pPr>
              <a:t>‹#›</a:t>
            </a:fld>
            <a:endParaRPr lang="en-US" altLang="en-US"/>
          </a:p>
        </p:txBody>
      </p:sp>
    </p:spTree>
    <p:extLst>
      <p:ext uri="{BB962C8B-B14F-4D97-AF65-F5344CB8AC3E}">
        <p14:creationId xmlns:p14="http://schemas.microsoft.com/office/powerpoint/2010/main" val="26853868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91993908-4894-4505-A79C-B4515B75AE89}" type="slidenum">
              <a:rPr lang="en-US" altLang="en-US"/>
              <a:pPr>
                <a:defRPr/>
              </a:pPr>
              <a:t>‹#›</a:t>
            </a:fld>
            <a:endParaRPr lang="en-US" altLang="en-US"/>
          </a:p>
        </p:txBody>
      </p:sp>
    </p:spTree>
    <p:extLst>
      <p:ext uri="{BB962C8B-B14F-4D97-AF65-F5344CB8AC3E}">
        <p14:creationId xmlns:p14="http://schemas.microsoft.com/office/powerpoint/2010/main" val="21520053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08EBB04C-0FC4-47E1-B1AA-B27F03795413}" type="slidenum">
              <a:rPr lang="en-US" altLang="en-US"/>
              <a:pPr>
                <a:defRPr/>
              </a:pPr>
              <a:t>‹#›</a:t>
            </a:fld>
            <a:endParaRPr lang="en-US" altLang="en-US"/>
          </a:p>
        </p:txBody>
      </p:sp>
    </p:spTree>
    <p:extLst>
      <p:ext uri="{BB962C8B-B14F-4D97-AF65-F5344CB8AC3E}">
        <p14:creationId xmlns:p14="http://schemas.microsoft.com/office/powerpoint/2010/main" val="37380911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8229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1CB8B6DE-766D-4566-AEA4-2F2DBFD01341}" type="slidenum">
              <a:rPr lang="en-US" altLang="en-US"/>
              <a:pPr/>
              <a:t>‹#›</a:t>
            </a:fld>
            <a:endParaRPr lang="en-US" altLang="en-US"/>
          </a:p>
        </p:txBody>
      </p:sp>
    </p:spTree>
    <p:extLst>
      <p:ext uri="{BB962C8B-B14F-4D97-AF65-F5344CB8AC3E}">
        <p14:creationId xmlns:p14="http://schemas.microsoft.com/office/powerpoint/2010/main" val="2909543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39A2936-30A8-48AE-BD34-B2413B9124E9}" type="slidenum">
              <a:rPr lang="en-US" altLang="en-US"/>
              <a:pPr>
                <a:defRPr/>
              </a:pPr>
              <a:t>‹#›</a:t>
            </a:fld>
            <a:endParaRPr lang="en-US" altLang="en-US"/>
          </a:p>
        </p:txBody>
      </p:sp>
    </p:spTree>
    <p:extLst>
      <p:ext uri="{BB962C8B-B14F-4D97-AF65-F5344CB8AC3E}">
        <p14:creationId xmlns:p14="http://schemas.microsoft.com/office/powerpoint/2010/main" val="688589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ECF87DD-1A89-4A64-A288-176BF03B7BD3}" type="slidenum">
              <a:rPr lang="en-US" altLang="en-US"/>
              <a:pPr>
                <a:defRPr/>
              </a:pPr>
              <a:t>‹#›</a:t>
            </a:fld>
            <a:endParaRPr lang="en-US" altLang="en-US"/>
          </a:p>
        </p:txBody>
      </p:sp>
    </p:spTree>
    <p:extLst>
      <p:ext uri="{BB962C8B-B14F-4D97-AF65-F5344CB8AC3E}">
        <p14:creationId xmlns:p14="http://schemas.microsoft.com/office/powerpoint/2010/main" val="3294565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E2BC09E-5791-45DB-8263-35354EB73AD5}" type="slidenum">
              <a:rPr lang="en-US" altLang="en-US"/>
              <a:pPr>
                <a:defRPr/>
              </a:pPr>
              <a:t>‹#›</a:t>
            </a:fld>
            <a:endParaRPr lang="en-US" altLang="en-US"/>
          </a:p>
        </p:txBody>
      </p:sp>
    </p:spTree>
    <p:extLst>
      <p:ext uri="{BB962C8B-B14F-4D97-AF65-F5344CB8AC3E}">
        <p14:creationId xmlns:p14="http://schemas.microsoft.com/office/powerpoint/2010/main" val="235910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35843C98-8B1C-4D35-85EA-185379A77F75}" type="slidenum">
              <a:rPr lang="en-US" altLang="en-US"/>
              <a:pPr>
                <a:defRPr/>
              </a:pPr>
              <a:t>‹#›</a:t>
            </a:fld>
            <a:endParaRPr lang="en-US" altLang="en-US"/>
          </a:p>
        </p:txBody>
      </p:sp>
    </p:spTree>
    <p:extLst>
      <p:ext uri="{BB962C8B-B14F-4D97-AF65-F5344CB8AC3E}">
        <p14:creationId xmlns:p14="http://schemas.microsoft.com/office/powerpoint/2010/main" val="3318810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4D353243-47F5-4EBD-A667-8CE2B1CFF0BB}" type="slidenum">
              <a:rPr lang="en-US" altLang="en-US"/>
              <a:pPr>
                <a:defRPr/>
              </a:pPr>
              <a:t>‹#›</a:t>
            </a:fld>
            <a:endParaRPr lang="en-US" altLang="en-US"/>
          </a:p>
        </p:txBody>
      </p:sp>
    </p:spTree>
    <p:extLst>
      <p:ext uri="{BB962C8B-B14F-4D97-AF65-F5344CB8AC3E}">
        <p14:creationId xmlns:p14="http://schemas.microsoft.com/office/powerpoint/2010/main" val="3489430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82CB2C7C-BDED-450D-8B2E-ABD4CB13326F}" type="slidenum">
              <a:rPr lang="en-US" altLang="en-US"/>
              <a:pPr>
                <a:defRPr/>
              </a:pPr>
              <a:t>‹#›</a:t>
            </a:fld>
            <a:endParaRPr lang="en-US" altLang="en-US"/>
          </a:p>
        </p:txBody>
      </p:sp>
    </p:spTree>
    <p:extLst>
      <p:ext uri="{BB962C8B-B14F-4D97-AF65-F5344CB8AC3E}">
        <p14:creationId xmlns:p14="http://schemas.microsoft.com/office/powerpoint/2010/main" val="2268515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9886EE2-B833-4625-BB1D-0D21117B2440}" type="slidenum">
              <a:rPr lang="en-US" altLang="en-US"/>
              <a:pPr>
                <a:defRPr/>
              </a:pPr>
              <a:t>‹#›</a:t>
            </a:fld>
            <a:endParaRPr lang="en-US" altLang="en-US"/>
          </a:p>
        </p:txBody>
      </p:sp>
    </p:spTree>
    <p:extLst>
      <p:ext uri="{BB962C8B-B14F-4D97-AF65-F5344CB8AC3E}">
        <p14:creationId xmlns:p14="http://schemas.microsoft.com/office/powerpoint/2010/main" val="22612726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0B789FC-5F78-4D0D-BC3D-CF0871E28398}" type="slidenum">
              <a:rPr lang="en-US" altLang="en-US"/>
              <a:pPr>
                <a:defRPr/>
              </a:pPr>
              <a:t>‹#›</a:t>
            </a:fld>
            <a:endParaRPr lang="en-US" altLang="en-US"/>
          </a:p>
        </p:txBody>
      </p:sp>
    </p:spTree>
    <p:extLst>
      <p:ext uri="{BB962C8B-B14F-4D97-AF65-F5344CB8AC3E}">
        <p14:creationId xmlns:p14="http://schemas.microsoft.com/office/powerpoint/2010/main" val="3337912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9"/>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D5267501-29BC-4A0B-A341-1BC4F31C2F9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6" r:id="rId17"/>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152400" y="1371600"/>
            <a:ext cx="3733800" cy="2057400"/>
          </a:xfrm>
        </p:spPr>
        <p:txBody>
          <a:bodyPr/>
          <a:lstStyle/>
          <a:p>
            <a:pPr eaLnBrk="1" hangingPunct="1"/>
            <a:r>
              <a:rPr lang="en-US" altLang="en-US" sz="5400" b="1" dirty="0" smtClean="0">
                <a:solidFill>
                  <a:srgbClr val="FFC000"/>
                </a:solidFill>
              </a:rPr>
              <a:t>               </a:t>
            </a:r>
            <a:r>
              <a:rPr lang="en-US" altLang="en-US" sz="5400" b="1" dirty="0" smtClean="0">
                <a:solidFill>
                  <a:srgbClr val="7030A0"/>
                </a:solidFill>
              </a:rPr>
              <a:t>Chapter 7</a:t>
            </a:r>
            <a:br>
              <a:rPr lang="en-US" altLang="en-US" sz="5400" b="1" dirty="0" smtClean="0">
                <a:solidFill>
                  <a:srgbClr val="7030A0"/>
                </a:solidFill>
              </a:rPr>
            </a:br>
            <a:r>
              <a:rPr lang="en-US" altLang="en-US" sz="5400" b="1" dirty="0" smtClean="0">
                <a:solidFill>
                  <a:srgbClr val="7030A0"/>
                </a:solidFill>
              </a:rPr>
              <a:t/>
            </a:r>
            <a:br>
              <a:rPr lang="en-US" altLang="en-US" sz="5400" b="1" dirty="0" smtClean="0">
                <a:solidFill>
                  <a:srgbClr val="7030A0"/>
                </a:solidFill>
              </a:rPr>
            </a:br>
            <a:r>
              <a:rPr lang="en-US" altLang="en-US" sz="5400" b="1" dirty="0" smtClean="0">
                <a:solidFill>
                  <a:srgbClr val="7030A0"/>
                </a:solidFill>
              </a:rPr>
              <a:t>The Binary Search Tree ADT</a:t>
            </a:r>
            <a:endParaRPr lang="en-US" altLang="en-US" sz="4800" b="1" dirty="0" smtClean="0">
              <a:solidFill>
                <a:srgbClr val="7030A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57200" y="274638"/>
            <a:ext cx="8229600" cy="792162"/>
          </a:xfrm>
        </p:spPr>
        <p:txBody>
          <a:bodyPr/>
          <a:lstStyle/>
          <a:p>
            <a:pPr eaLnBrk="1" hangingPunct="1"/>
            <a:r>
              <a:rPr lang="en-US" altLang="en-US" sz="4000" dirty="0" smtClean="0"/>
              <a:t>Definitions</a:t>
            </a:r>
          </a:p>
        </p:txBody>
      </p:sp>
      <p:sp>
        <p:nvSpPr>
          <p:cNvPr id="5123" name="Rectangle 3"/>
          <p:cNvSpPr>
            <a:spLocks noGrp="1" noChangeArrowheads="1"/>
          </p:cNvSpPr>
          <p:nvPr>
            <p:ph type="body" idx="1"/>
          </p:nvPr>
        </p:nvSpPr>
        <p:spPr>
          <a:xfrm>
            <a:off x="457200" y="1295400"/>
            <a:ext cx="8229600" cy="4525963"/>
          </a:xfrm>
        </p:spPr>
        <p:txBody>
          <a:bodyPr/>
          <a:lstStyle/>
          <a:p>
            <a:r>
              <a:rPr lang="en-US" sz="2800" b="1" dirty="0" smtClean="0"/>
              <a:t>Level </a:t>
            </a:r>
            <a:r>
              <a:rPr lang="en-US" sz="2800" dirty="0"/>
              <a:t>The level of a node is its distance from the root (the number of </a:t>
            </a:r>
            <a:r>
              <a:rPr lang="en-US" sz="2800" dirty="0" smtClean="0"/>
              <a:t>connections between </a:t>
            </a:r>
            <a:r>
              <a:rPr lang="en-US" sz="2800" dirty="0"/>
              <a:t>itself and the root</a:t>
            </a:r>
            <a:r>
              <a:rPr lang="en-US" sz="2800" dirty="0" smtClean="0"/>
              <a:t>)</a:t>
            </a:r>
          </a:p>
          <a:p>
            <a:r>
              <a:rPr lang="en-US" sz="2800" b="1" dirty="0"/>
              <a:t>Height </a:t>
            </a:r>
            <a:r>
              <a:rPr lang="en-US" sz="2800" dirty="0"/>
              <a:t>The maximum level of the tree</a:t>
            </a:r>
          </a:p>
          <a:p>
            <a:endParaRPr lang="en-US" sz="2800" dirty="0"/>
          </a:p>
        </p:txBody>
      </p:sp>
    </p:spTree>
    <p:extLst>
      <p:ext uri="{BB962C8B-B14F-4D97-AF65-F5344CB8AC3E}">
        <p14:creationId xmlns:p14="http://schemas.microsoft.com/office/powerpoint/2010/main" val="36408456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sp>
        <p:nvSpPr>
          <p:cNvPr id="3" name="Content Placeholder 2"/>
          <p:cNvSpPr>
            <a:spLocks noGrp="1"/>
          </p:cNvSpPr>
          <p:nvPr>
            <p:ph idx="1"/>
          </p:nvPr>
        </p:nvSpPr>
        <p:spPr>
          <a:xfrm>
            <a:off x="457200" y="1600200"/>
            <a:ext cx="4267200" cy="4525963"/>
          </a:xfrm>
        </p:spPr>
        <p:txBody>
          <a:bodyPr/>
          <a:lstStyle/>
          <a:p>
            <a:r>
              <a:rPr lang="en-US" dirty="0" smtClean="0"/>
              <a:t>The level of A is 0</a:t>
            </a:r>
          </a:p>
          <a:p>
            <a:r>
              <a:rPr lang="en-US" dirty="0" smtClean="0"/>
              <a:t>The level of P is 3</a:t>
            </a:r>
          </a:p>
          <a:p>
            <a:r>
              <a:rPr lang="en-US" dirty="0" smtClean="0"/>
              <a:t>The height of the tree is 3</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57800" y="1917245"/>
            <a:ext cx="3569208" cy="3891871"/>
          </a:xfrm>
          <a:prstGeom prst="rect">
            <a:avLst/>
          </a:prstGeom>
        </p:spPr>
      </p:pic>
    </p:spTree>
    <p:extLst>
      <p:ext uri="{BB962C8B-B14F-4D97-AF65-F5344CB8AC3E}">
        <p14:creationId xmlns:p14="http://schemas.microsoft.com/office/powerpoint/2010/main" val="22232787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000" dirty="0"/>
              <a:t>Breadth-First Traversal</a:t>
            </a:r>
          </a:p>
        </p:txBody>
      </p:sp>
      <p:sp>
        <p:nvSpPr>
          <p:cNvPr id="2" name="Content Placeholder 1"/>
          <p:cNvSpPr>
            <a:spLocks noGrp="1"/>
          </p:cNvSpPr>
          <p:nvPr>
            <p:ph idx="1"/>
          </p:nvPr>
        </p:nvSpPr>
        <p:spPr/>
        <p:txBody>
          <a:bodyPr/>
          <a:lstStyle/>
          <a:p>
            <a:r>
              <a:rPr lang="en-US" dirty="0" smtClean="0"/>
              <a:t>Also called “level-order traversal”</a:t>
            </a:r>
          </a:p>
          <a:p>
            <a:r>
              <a:rPr lang="en-US" dirty="0"/>
              <a:t>A B F X C T H Q Z P</a:t>
            </a: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6826" r="49075"/>
          <a:stretch/>
        </p:blipFill>
        <p:spPr>
          <a:xfrm>
            <a:off x="2057400" y="2971800"/>
            <a:ext cx="3562476" cy="2933347"/>
          </a:xfrm>
          <a:prstGeom prst="rect">
            <a:avLst/>
          </a:prstGeom>
        </p:spPr>
      </p:pic>
    </p:spTree>
    <p:extLst>
      <p:ext uri="{BB962C8B-B14F-4D97-AF65-F5344CB8AC3E}">
        <p14:creationId xmlns:p14="http://schemas.microsoft.com/office/powerpoint/2010/main" val="24897989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0" y="609600"/>
            <a:ext cx="8229600" cy="5059363"/>
          </a:xfrm>
        </p:spPr>
        <p:txBody>
          <a:bodyPr/>
          <a:lstStyle/>
          <a:p>
            <a:pPr marL="0" indent="0">
              <a:buNone/>
            </a:pPr>
            <a:r>
              <a:rPr lang="en-US" sz="2000" b="1" dirty="0">
                <a:latin typeface="Courier New" panose="02070309020205020404" pitchFamily="49" charset="0"/>
                <a:cs typeface="Courier New" panose="02070309020205020404" pitchFamily="49" charset="0"/>
              </a:rPr>
              <a:t>Breadth-First Traversal(root</a:t>
            </a:r>
            <a:r>
              <a:rPr lang="en-US" sz="2000" b="1" dirty="0" smtClean="0">
                <a:latin typeface="Courier New" panose="02070309020205020404" pitchFamily="49" charset="0"/>
                <a:cs typeface="Courier New" panose="02070309020205020404" pitchFamily="49" charset="0"/>
              </a:rPr>
              <a:t>)</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Instantiate a queue of </a:t>
            </a:r>
            <a:r>
              <a:rPr lang="en-US" sz="2000" dirty="0" smtClean="0">
                <a:latin typeface="Courier New" panose="02070309020205020404" pitchFamily="49" charset="0"/>
                <a:cs typeface="Courier New" panose="02070309020205020404" pitchFamily="49" charset="0"/>
              </a:rPr>
              <a:t>nodes</a:t>
            </a: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if (root is not null)</a:t>
            </a:r>
          </a:p>
          <a:p>
            <a:pPr marL="0" indent="0">
              <a:buNone/>
            </a:pPr>
            <a:r>
              <a:rPr lang="en-US" sz="2000" dirty="0">
                <a:latin typeface="Courier New" panose="02070309020205020404" pitchFamily="49" charset="0"/>
                <a:cs typeface="Courier New" panose="02070309020205020404" pitchFamily="49" charset="0"/>
              </a:rPr>
              <a:t>{</a:t>
            </a:r>
          </a:p>
          <a:p>
            <a:pPr marL="0" indent="0">
              <a:buNone/>
            </a:pP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queue.enqueue</a:t>
            </a:r>
            <a:r>
              <a:rPr lang="en-US" sz="2000" dirty="0" smtClean="0">
                <a:latin typeface="Courier New" panose="02070309020205020404" pitchFamily="49" charset="0"/>
                <a:cs typeface="Courier New" panose="02070309020205020404" pitchFamily="49" charset="0"/>
              </a:rPr>
              <a:t>(root</a:t>
            </a:r>
            <a:r>
              <a:rPr lang="en-US" sz="2000" dirty="0">
                <a:latin typeface="Courier New" panose="02070309020205020404" pitchFamily="49" charset="0"/>
                <a:cs typeface="Courier New" panose="02070309020205020404" pitchFamily="49" charset="0"/>
              </a:rPr>
              <a:t>)</a:t>
            </a:r>
          </a:p>
          <a:p>
            <a:pPr marL="0" indent="0">
              <a:buNone/>
            </a:pPr>
            <a:r>
              <a:rPr lang="en-US" sz="2000" dirty="0" smtClean="0">
                <a:latin typeface="Courier New" panose="02070309020205020404" pitchFamily="49" charset="0"/>
                <a:cs typeface="Courier New" panose="02070309020205020404" pitchFamily="49" charset="0"/>
              </a:rPr>
              <a:t>   while </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queue.isEmpty</a:t>
            </a:r>
            <a:r>
              <a:rPr lang="en-US" sz="2000" dirty="0">
                <a:latin typeface="Courier New" panose="02070309020205020404" pitchFamily="49" charset="0"/>
                <a:cs typeface="Courier New" panose="02070309020205020404" pitchFamily="49" charset="0"/>
              </a:rPr>
              <a:t>())</a:t>
            </a:r>
          </a:p>
          <a:p>
            <a:pPr marL="0" indent="0">
              <a:buNone/>
            </a:pPr>
            <a:r>
              <a:rPr lang="en-US" sz="2000" dirty="0" smtClean="0">
                <a:latin typeface="Courier New" panose="02070309020205020404" pitchFamily="49" charset="0"/>
                <a:cs typeface="Courier New" panose="02070309020205020404" pitchFamily="49" charset="0"/>
              </a:rPr>
              <a:t>   {</a:t>
            </a:r>
            <a:endParaRPr lang="en-US" sz="2000" dirty="0">
              <a:latin typeface="Courier New" panose="02070309020205020404" pitchFamily="49" charset="0"/>
              <a:cs typeface="Courier New" panose="02070309020205020404" pitchFamily="49" charset="0"/>
            </a:endParaRPr>
          </a:p>
          <a:p>
            <a:pPr marL="0" indent="0">
              <a:buNone/>
            </a:pPr>
            <a:r>
              <a:rPr lang="en-US" sz="2000" dirty="0" smtClean="0">
                <a:latin typeface="Courier New" panose="02070309020205020404" pitchFamily="49" charset="0"/>
                <a:cs typeface="Courier New" panose="02070309020205020404" pitchFamily="49" charset="0"/>
              </a:rPr>
              <a:t>      node </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queue.dequeue</a:t>
            </a:r>
            <a:r>
              <a:rPr lang="en-US" sz="2000" dirty="0">
                <a:latin typeface="Courier New" panose="02070309020205020404" pitchFamily="49" charset="0"/>
                <a:cs typeface="Courier New" panose="02070309020205020404" pitchFamily="49" charset="0"/>
              </a:rPr>
              <a:t>()</a:t>
            </a:r>
          </a:p>
          <a:p>
            <a:pPr marL="0" indent="0">
              <a:buNone/>
            </a:pPr>
            <a:r>
              <a:rPr lang="en-US" sz="2000" dirty="0" smtClean="0">
                <a:latin typeface="Courier New" panose="02070309020205020404" pitchFamily="49" charset="0"/>
                <a:cs typeface="Courier New" panose="02070309020205020404" pitchFamily="49" charset="0"/>
              </a:rPr>
              <a:t>      Visit node</a:t>
            </a:r>
            <a:endParaRPr lang="en-US" sz="2000" dirty="0">
              <a:latin typeface="Courier New" panose="02070309020205020404" pitchFamily="49" charset="0"/>
              <a:cs typeface="Courier New" panose="02070309020205020404" pitchFamily="49" charset="0"/>
            </a:endParaRPr>
          </a:p>
          <a:p>
            <a:pPr marL="0" indent="0">
              <a:buNone/>
            </a:pP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Enqueue</a:t>
            </a:r>
            <a:r>
              <a:rPr lang="en-US" sz="2000" dirty="0" smtClean="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the children of node </a:t>
            </a:r>
            <a:endParaRPr lang="en-US" sz="2000" dirty="0" smtClean="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from left to right) into queue</a:t>
            </a:r>
          </a:p>
          <a:p>
            <a:pPr marL="0" indent="0">
              <a:buNone/>
            </a:pPr>
            <a:r>
              <a:rPr lang="en-US" sz="2000" dirty="0" smtClean="0">
                <a:latin typeface="Courier New" panose="02070309020205020404" pitchFamily="49" charset="0"/>
                <a:cs typeface="Courier New" panose="02070309020205020404" pitchFamily="49" charset="0"/>
              </a:rPr>
              <a:t>   }</a:t>
            </a: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55792" y="615244"/>
            <a:ext cx="2731008" cy="2977896"/>
          </a:xfrm>
          <a:prstGeom prst="rect">
            <a:avLst/>
          </a:prstGeom>
        </p:spPr>
      </p:pic>
      <p:sp>
        <p:nvSpPr>
          <p:cNvPr id="2" name="TextBox 1"/>
          <p:cNvSpPr txBox="1"/>
          <p:nvPr/>
        </p:nvSpPr>
        <p:spPr>
          <a:xfrm>
            <a:off x="6781800" y="3733800"/>
            <a:ext cx="813108" cy="369332"/>
          </a:xfrm>
          <a:prstGeom prst="rect">
            <a:avLst/>
          </a:prstGeom>
          <a:noFill/>
        </p:spPr>
        <p:txBody>
          <a:bodyPr wrap="none" rtlCol="0">
            <a:spAutoFit/>
          </a:bodyPr>
          <a:lstStyle/>
          <a:p>
            <a:r>
              <a:rPr lang="en-US" b="1" dirty="0" smtClean="0">
                <a:solidFill>
                  <a:srgbClr val="FF0000"/>
                </a:solidFill>
              </a:rPr>
              <a:t>Try It!</a:t>
            </a:r>
            <a:endParaRPr lang="en-US" b="1" dirty="0">
              <a:solidFill>
                <a:srgbClr val="FF0000"/>
              </a:solidFill>
            </a:endParaRPr>
          </a:p>
        </p:txBody>
      </p:sp>
    </p:spTree>
    <p:extLst>
      <p:ext uri="{BB962C8B-B14F-4D97-AF65-F5344CB8AC3E}">
        <p14:creationId xmlns:p14="http://schemas.microsoft.com/office/powerpoint/2010/main" val="3294741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fltVal val="0"/>
                                          </p:val>
                                        </p:tav>
                                        <p:tav tm="100000">
                                          <p:val>
                                            <p:strVal val="#ppt_w"/>
                                          </p:val>
                                        </p:tav>
                                      </p:tavLst>
                                    </p:anim>
                                    <p:anim calcmode="lin" valueType="num">
                                      <p:cBhvr>
                                        <p:cTn id="14" dur="1000" fill="hold"/>
                                        <p:tgtEl>
                                          <p:spTgt spid="2"/>
                                        </p:tgtEl>
                                        <p:attrNameLst>
                                          <p:attrName>ppt_h</p:attrName>
                                        </p:attrNameLst>
                                      </p:cBhvr>
                                      <p:tavLst>
                                        <p:tav tm="0">
                                          <p:val>
                                            <p:fltVal val="0"/>
                                          </p:val>
                                        </p:tav>
                                        <p:tav tm="100000">
                                          <p:val>
                                            <p:strVal val="#ppt_h"/>
                                          </p:val>
                                        </p:tav>
                                      </p:tavLst>
                                    </p:anim>
                                    <p:anim calcmode="lin" valueType="num">
                                      <p:cBhvr>
                                        <p:cTn id="15" dur="1000" fill="hold"/>
                                        <p:tgtEl>
                                          <p:spTgt spid="2"/>
                                        </p:tgtEl>
                                        <p:attrNameLst>
                                          <p:attrName>style.rotation</p:attrName>
                                        </p:attrNameLst>
                                      </p:cBhvr>
                                      <p:tavLst>
                                        <p:tav tm="0">
                                          <p:val>
                                            <p:fltVal val="90"/>
                                          </p:val>
                                        </p:tav>
                                        <p:tav tm="100000">
                                          <p:val>
                                            <p:fltVal val="0"/>
                                          </p:val>
                                        </p:tav>
                                      </p:tavLst>
                                    </p:anim>
                                    <p:animEffect transition="in" filter="fade">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000" dirty="0" smtClean="0"/>
              <a:t>Depth-First </a:t>
            </a:r>
            <a:r>
              <a:rPr lang="en-US" sz="4000" dirty="0"/>
              <a:t>Traversal</a:t>
            </a:r>
          </a:p>
        </p:txBody>
      </p:sp>
      <p:sp>
        <p:nvSpPr>
          <p:cNvPr id="2" name="Content Placeholder 1"/>
          <p:cNvSpPr>
            <a:spLocks noGrp="1"/>
          </p:cNvSpPr>
          <p:nvPr>
            <p:ph idx="1"/>
          </p:nvPr>
        </p:nvSpPr>
        <p:spPr/>
        <p:txBody>
          <a:bodyPr/>
          <a:lstStyle/>
          <a:p>
            <a:r>
              <a:rPr lang="en-US" dirty="0" smtClean="0"/>
              <a:t>A </a:t>
            </a:r>
            <a:r>
              <a:rPr lang="en-US" dirty="0"/>
              <a:t>B C T F X H P Q Z</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50925" t="6826"/>
          <a:stretch/>
        </p:blipFill>
        <p:spPr>
          <a:xfrm>
            <a:off x="2551176" y="2672779"/>
            <a:ext cx="3621024" cy="3093982"/>
          </a:xfrm>
          <a:prstGeom prst="rect">
            <a:avLst/>
          </a:prstGeom>
        </p:spPr>
      </p:pic>
    </p:spTree>
    <p:extLst>
      <p:ext uri="{BB962C8B-B14F-4D97-AF65-F5344CB8AC3E}">
        <p14:creationId xmlns:p14="http://schemas.microsoft.com/office/powerpoint/2010/main" val="22137149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0" y="609600"/>
            <a:ext cx="8229600" cy="5059363"/>
          </a:xfrm>
        </p:spPr>
        <p:txBody>
          <a:bodyPr/>
          <a:lstStyle/>
          <a:p>
            <a:pPr marL="0" indent="0">
              <a:buNone/>
            </a:pPr>
            <a:r>
              <a:rPr lang="en-US" sz="2000" b="1" dirty="0" smtClean="0">
                <a:latin typeface="Courier New" panose="02070309020205020404" pitchFamily="49" charset="0"/>
                <a:cs typeface="Courier New" panose="02070309020205020404" pitchFamily="49" charset="0"/>
              </a:rPr>
              <a:t>Depth-First </a:t>
            </a:r>
            <a:r>
              <a:rPr lang="en-US" sz="2000" b="1" dirty="0">
                <a:latin typeface="Courier New" panose="02070309020205020404" pitchFamily="49" charset="0"/>
                <a:cs typeface="Courier New" panose="02070309020205020404" pitchFamily="49" charset="0"/>
              </a:rPr>
              <a:t>Traversal(root</a:t>
            </a:r>
            <a:r>
              <a:rPr lang="en-US" sz="2000" b="1" dirty="0" smtClean="0">
                <a:latin typeface="Courier New" panose="02070309020205020404" pitchFamily="49" charset="0"/>
                <a:cs typeface="Courier New" panose="02070309020205020404" pitchFamily="49" charset="0"/>
              </a:rPr>
              <a:t>)</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Instantiate a </a:t>
            </a:r>
            <a:r>
              <a:rPr lang="en-US" sz="2000" dirty="0" smtClean="0">
                <a:latin typeface="Courier New" panose="02070309020205020404" pitchFamily="49" charset="0"/>
                <a:cs typeface="Courier New" panose="02070309020205020404" pitchFamily="49" charset="0"/>
              </a:rPr>
              <a:t>stack </a:t>
            </a:r>
            <a:r>
              <a:rPr lang="en-US" sz="2000" dirty="0">
                <a:latin typeface="Courier New" panose="02070309020205020404" pitchFamily="49" charset="0"/>
                <a:cs typeface="Courier New" panose="02070309020205020404" pitchFamily="49" charset="0"/>
              </a:rPr>
              <a:t>of </a:t>
            </a:r>
            <a:r>
              <a:rPr lang="en-US" sz="2000" dirty="0" smtClean="0">
                <a:latin typeface="Courier New" panose="02070309020205020404" pitchFamily="49" charset="0"/>
                <a:cs typeface="Courier New" panose="02070309020205020404" pitchFamily="49" charset="0"/>
              </a:rPr>
              <a:t>nodes</a:t>
            </a: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if (root is not null)</a:t>
            </a:r>
          </a:p>
          <a:p>
            <a:pPr marL="0" indent="0">
              <a:buNone/>
            </a:pPr>
            <a:r>
              <a:rPr lang="en-US" sz="2000" dirty="0">
                <a:latin typeface="Courier New" panose="02070309020205020404" pitchFamily="49" charset="0"/>
                <a:cs typeface="Courier New" panose="02070309020205020404" pitchFamily="49" charset="0"/>
              </a:rPr>
              <a:t>{</a:t>
            </a:r>
          </a:p>
          <a:p>
            <a:pPr marL="0" indent="0">
              <a:buNone/>
            </a:pP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stack.push</a:t>
            </a:r>
            <a:r>
              <a:rPr lang="en-US" sz="2000" dirty="0" smtClean="0">
                <a:latin typeface="Courier New" panose="02070309020205020404" pitchFamily="49" charset="0"/>
                <a:cs typeface="Courier New" panose="02070309020205020404" pitchFamily="49" charset="0"/>
              </a:rPr>
              <a:t>(root</a:t>
            </a:r>
            <a:r>
              <a:rPr lang="en-US" sz="2000" dirty="0">
                <a:latin typeface="Courier New" panose="02070309020205020404" pitchFamily="49" charset="0"/>
                <a:cs typeface="Courier New" panose="02070309020205020404" pitchFamily="49" charset="0"/>
              </a:rPr>
              <a:t>)</a:t>
            </a:r>
          </a:p>
          <a:p>
            <a:pPr marL="0" indent="0">
              <a:buNone/>
            </a:pPr>
            <a:r>
              <a:rPr lang="en-US" sz="2000" dirty="0" smtClean="0">
                <a:latin typeface="Courier New" panose="02070309020205020404" pitchFamily="49" charset="0"/>
                <a:cs typeface="Courier New" panose="02070309020205020404" pitchFamily="49" charset="0"/>
              </a:rPr>
              <a:t>   while (!</a:t>
            </a:r>
            <a:r>
              <a:rPr lang="en-US" sz="2000" dirty="0" err="1" smtClean="0">
                <a:latin typeface="Courier New" panose="02070309020205020404" pitchFamily="49" charset="0"/>
                <a:cs typeface="Courier New" panose="02070309020205020404" pitchFamily="49" charset="0"/>
              </a:rPr>
              <a:t>stack.isEmpty</a:t>
            </a:r>
            <a:r>
              <a:rPr lang="en-US" sz="2000" dirty="0">
                <a:latin typeface="Courier New" panose="02070309020205020404" pitchFamily="49" charset="0"/>
                <a:cs typeface="Courier New" panose="02070309020205020404" pitchFamily="49" charset="0"/>
              </a:rPr>
              <a:t>())</a:t>
            </a:r>
          </a:p>
          <a:p>
            <a:pPr marL="0" indent="0">
              <a:buNone/>
            </a:pPr>
            <a:r>
              <a:rPr lang="en-US" sz="2000" dirty="0" smtClean="0">
                <a:latin typeface="Courier New" panose="02070309020205020404" pitchFamily="49" charset="0"/>
                <a:cs typeface="Courier New" panose="02070309020205020404" pitchFamily="49" charset="0"/>
              </a:rPr>
              <a:t>   {</a:t>
            </a:r>
            <a:endParaRPr lang="en-US" sz="2000" dirty="0">
              <a:latin typeface="Courier New" panose="02070309020205020404" pitchFamily="49" charset="0"/>
              <a:cs typeface="Courier New" panose="02070309020205020404" pitchFamily="49" charset="0"/>
            </a:endParaRPr>
          </a:p>
          <a:p>
            <a:pPr marL="0" indent="0">
              <a:buNone/>
            </a:pPr>
            <a:r>
              <a:rPr lang="en-US" sz="2000" dirty="0" smtClean="0">
                <a:latin typeface="Courier New" panose="02070309020205020404" pitchFamily="49" charset="0"/>
                <a:cs typeface="Courier New" panose="02070309020205020404" pitchFamily="49" charset="0"/>
              </a:rPr>
              <a:t>      node </a:t>
            </a:r>
            <a:r>
              <a:rPr lang="en-US" sz="2000" dirty="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stack.top</a:t>
            </a:r>
            <a:r>
              <a:rPr lang="en-US" sz="2000" dirty="0" smtClean="0">
                <a:latin typeface="Courier New" panose="02070309020205020404" pitchFamily="49" charset="0"/>
                <a:cs typeface="Courier New" panose="02070309020205020404" pitchFamily="49" charset="0"/>
              </a:rPr>
              <a:t>()</a:t>
            </a:r>
          </a:p>
          <a:p>
            <a:pPr marL="0" indent="0">
              <a:buNone/>
            </a:pPr>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stack.pop</a:t>
            </a:r>
            <a:r>
              <a:rPr lang="en-US" sz="2000" dirty="0" smtClean="0">
                <a:latin typeface="Courier New" panose="02070309020205020404" pitchFamily="49" charset="0"/>
                <a:cs typeface="Courier New" panose="02070309020205020404" pitchFamily="49" charset="0"/>
              </a:rPr>
              <a:t>()</a:t>
            </a:r>
            <a:endParaRPr lang="en-US" sz="2000" dirty="0">
              <a:latin typeface="Courier New" panose="02070309020205020404" pitchFamily="49" charset="0"/>
              <a:cs typeface="Courier New" panose="02070309020205020404" pitchFamily="49" charset="0"/>
            </a:endParaRPr>
          </a:p>
          <a:p>
            <a:pPr marL="0" indent="0">
              <a:buNone/>
            </a:pPr>
            <a:r>
              <a:rPr lang="en-US" sz="2000" dirty="0" smtClean="0">
                <a:latin typeface="Courier New" panose="02070309020205020404" pitchFamily="49" charset="0"/>
                <a:cs typeface="Courier New" panose="02070309020205020404" pitchFamily="49" charset="0"/>
              </a:rPr>
              <a:t>      Visit node</a:t>
            </a:r>
            <a:endParaRPr lang="en-US" sz="2000" dirty="0">
              <a:latin typeface="Courier New" panose="02070309020205020404" pitchFamily="49" charset="0"/>
              <a:cs typeface="Courier New" panose="02070309020205020404" pitchFamily="49" charset="0"/>
            </a:endParaRPr>
          </a:p>
          <a:p>
            <a:pPr marL="0" indent="0">
              <a:buNone/>
            </a:pPr>
            <a:r>
              <a:rPr lang="en-US" sz="2000" dirty="0" smtClean="0">
                <a:latin typeface="Courier New" panose="02070309020205020404" pitchFamily="49" charset="0"/>
                <a:cs typeface="Courier New" panose="02070309020205020404" pitchFamily="49" charset="0"/>
              </a:rPr>
              <a:t>      Push </a:t>
            </a:r>
            <a:r>
              <a:rPr lang="en-US" sz="2000" dirty="0">
                <a:latin typeface="Courier New" panose="02070309020205020404" pitchFamily="49" charset="0"/>
                <a:cs typeface="Courier New" panose="02070309020205020404" pitchFamily="49" charset="0"/>
              </a:rPr>
              <a:t>the children of node </a:t>
            </a:r>
            <a:endParaRPr lang="en-US" sz="2000" dirty="0" smtClean="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from </a:t>
            </a:r>
            <a:r>
              <a:rPr lang="en-US" sz="2000" dirty="0" smtClean="0">
                <a:latin typeface="Courier New" panose="02070309020205020404" pitchFamily="49" charset="0"/>
                <a:cs typeface="Courier New" panose="02070309020205020404" pitchFamily="49" charset="0"/>
              </a:rPr>
              <a:t>right </a:t>
            </a:r>
            <a:r>
              <a:rPr lang="en-US" sz="2000" dirty="0">
                <a:latin typeface="Courier New" panose="02070309020205020404" pitchFamily="49" charset="0"/>
                <a:cs typeface="Courier New" panose="02070309020205020404" pitchFamily="49" charset="0"/>
              </a:rPr>
              <a:t>to </a:t>
            </a:r>
            <a:r>
              <a:rPr lang="en-US" sz="2000" dirty="0" smtClean="0">
                <a:latin typeface="Courier New" panose="02070309020205020404" pitchFamily="49" charset="0"/>
                <a:cs typeface="Courier New" panose="02070309020205020404" pitchFamily="49" charset="0"/>
              </a:rPr>
              <a:t>left</a:t>
            </a:r>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onto </a:t>
            </a:r>
            <a:r>
              <a:rPr lang="en-US" sz="2000" dirty="0">
                <a:latin typeface="Courier New" panose="02070309020205020404" pitchFamily="49" charset="0"/>
                <a:cs typeface="Courier New" panose="02070309020205020404" pitchFamily="49" charset="0"/>
              </a:rPr>
              <a:t>queue</a:t>
            </a:r>
          </a:p>
          <a:p>
            <a:pPr marL="0" indent="0">
              <a:buNone/>
            </a:pPr>
            <a:r>
              <a:rPr lang="en-US" sz="2000" dirty="0" smtClean="0">
                <a:latin typeface="Courier New" panose="02070309020205020404" pitchFamily="49" charset="0"/>
                <a:cs typeface="Courier New" panose="02070309020205020404" pitchFamily="49" charset="0"/>
              </a:rPr>
              <a:t>   }</a:t>
            </a: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55792" y="615244"/>
            <a:ext cx="2731008" cy="2977896"/>
          </a:xfrm>
          <a:prstGeom prst="rect">
            <a:avLst/>
          </a:prstGeom>
        </p:spPr>
      </p:pic>
      <p:sp>
        <p:nvSpPr>
          <p:cNvPr id="5" name="TextBox 4"/>
          <p:cNvSpPr txBox="1"/>
          <p:nvPr/>
        </p:nvSpPr>
        <p:spPr>
          <a:xfrm>
            <a:off x="6781800" y="3733800"/>
            <a:ext cx="813108" cy="369332"/>
          </a:xfrm>
          <a:prstGeom prst="rect">
            <a:avLst/>
          </a:prstGeom>
          <a:noFill/>
        </p:spPr>
        <p:txBody>
          <a:bodyPr wrap="none" rtlCol="0">
            <a:spAutoFit/>
          </a:bodyPr>
          <a:lstStyle/>
          <a:p>
            <a:r>
              <a:rPr lang="en-US" b="1" dirty="0" smtClean="0">
                <a:solidFill>
                  <a:srgbClr val="FF0000"/>
                </a:solidFill>
              </a:rPr>
              <a:t>Try It!</a:t>
            </a:r>
            <a:endParaRPr lang="en-US" b="1" dirty="0">
              <a:solidFill>
                <a:srgbClr val="FF0000"/>
              </a:solidFill>
            </a:endParaRPr>
          </a:p>
        </p:txBody>
      </p:sp>
    </p:spTree>
    <p:extLst>
      <p:ext uri="{BB962C8B-B14F-4D97-AF65-F5344CB8AC3E}">
        <p14:creationId xmlns:p14="http://schemas.microsoft.com/office/powerpoint/2010/main" val="3402616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en-US" sz="4000" dirty="0" smtClean="0"/>
              <a:t>7.2 Binary Search Trees</a:t>
            </a:r>
          </a:p>
        </p:txBody>
      </p:sp>
      <p:sp>
        <p:nvSpPr>
          <p:cNvPr id="7171" name="Rectangle 3"/>
          <p:cNvSpPr>
            <a:spLocks noGrp="1" noChangeArrowheads="1"/>
          </p:cNvSpPr>
          <p:nvPr>
            <p:ph type="body" idx="1"/>
          </p:nvPr>
        </p:nvSpPr>
        <p:spPr>
          <a:xfrm>
            <a:off x="457200" y="1600200"/>
            <a:ext cx="3352800" cy="4525963"/>
          </a:xfrm>
        </p:spPr>
        <p:txBody>
          <a:bodyPr/>
          <a:lstStyle/>
          <a:p>
            <a:pPr eaLnBrk="1" hangingPunct="1"/>
            <a:r>
              <a:rPr lang="en-US" altLang="en-US" sz="2800" b="1" dirty="0" smtClean="0"/>
              <a:t>Binary tree  </a:t>
            </a:r>
            <a:r>
              <a:rPr lang="en-US" altLang="en-US" sz="2800" dirty="0" smtClean="0"/>
              <a:t>A tree in which each node is capable of having two child nodes, a left child node and a right child node</a:t>
            </a:r>
          </a:p>
        </p:txBody>
      </p:sp>
      <p:sp>
        <p:nvSpPr>
          <p:cNvPr id="2" name="TextBox 1"/>
          <p:cNvSpPr txBox="1"/>
          <p:nvPr/>
        </p:nvSpPr>
        <p:spPr>
          <a:xfrm>
            <a:off x="5029200" y="5216821"/>
            <a:ext cx="2158411" cy="461665"/>
          </a:xfrm>
          <a:prstGeom prst="rect">
            <a:avLst/>
          </a:prstGeom>
          <a:noFill/>
        </p:spPr>
        <p:txBody>
          <a:bodyPr wrap="none" rtlCol="0">
            <a:spAutoFit/>
          </a:bodyPr>
          <a:lstStyle/>
          <a:p>
            <a:r>
              <a:rPr lang="en-US" sz="2400" b="1" dirty="0" smtClean="0"/>
              <a:t>A Binary Tree</a:t>
            </a:r>
            <a:endParaRPr lang="en-US" sz="2400" b="1"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67200" y="1751674"/>
            <a:ext cx="4073521" cy="3361944"/>
          </a:xfrm>
          <a:prstGeom prst="rect">
            <a:avLst/>
          </a:prstGeom>
        </p:spPr>
      </p:pic>
    </p:spTree>
    <p:extLst>
      <p:ext uri="{BB962C8B-B14F-4D97-AF65-F5344CB8AC3E}">
        <p14:creationId xmlns:p14="http://schemas.microsoft.com/office/powerpoint/2010/main" val="17705541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28600" y="914400"/>
            <a:ext cx="2667000" cy="1143000"/>
          </a:xfrm>
        </p:spPr>
        <p:txBody>
          <a:bodyPr/>
          <a:lstStyle/>
          <a:p>
            <a:pPr eaLnBrk="1" hangingPunct="1"/>
            <a:r>
              <a:rPr lang="en-US" altLang="en-US" sz="4000" dirty="0" smtClean="0"/>
              <a:t>A Binary Search Tree</a:t>
            </a:r>
          </a:p>
        </p:txBody>
      </p:sp>
      <p:sp>
        <p:nvSpPr>
          <p:cNvPr id="2" name="TextBox 1"/>
          <p:cNvSpPr txBox="1"/>
          <p:nvPr/>
        </p:nvSpPr>
        <p:spPr>
          <a:xfrm>
            <a:off x="381000" y="2883455"/>
            <a:ext cx="2549096" cy="1015663"/>
          </a:xfrm>
          <a:prstGeom prst="rect">
            <a:avLst/>
          </a:prstGeom>
          <a:noFill/>
        </p:spPr>
        <p:txBody>
          <a:bodyPr wrap="none" rtlCol="0">
            <a:spAutoFit/>
          </a:bodyPr>
          <a:lstStyle/>
          <a:p>
            <a:r>
              <a:rPr lang="en-US" sz="2000" dirty="0" smtClean="0"/>
              <a:t>These trees facilitate</a:t>
            </a:r>
          </a:p>
          <a:p>
            <a:r>
              <a:rPr lang="en-US" sz="2000" dirty="0" smtClean="0"/>
              <a:t>searching for an </a:t>
            </a:r>
          </a:p>
          <a:p>
            <a:r>
              <a:rPr lang="en-US" sz="2000" dirty="0" smtClean="0"/>
              <a:t>element.</a:t>
            </a:r>
            <a:endParaRPr lang="en-US" sz="2000"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05200" y="762000"/>
            <a:ext cx="4724400" cy="5227909"/>
          </a:xfrm>
          <a:prstGeom prst="rect">
            <a:avLst/>
          </a:prstGeom>
        </p:spPr>
      </p:pic>
    </p:spTree>
    <p:extLst>
      <p:ext uri="{BB962C8B-B14F-4D97-AF65-F5344CB8AC3E}">
        <p14:creationId xmlns:p14="http://schemas.microsoft.com/office/powerpoint/2010/main" val="3687446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57200" y="274638"/>
            <a:ext cx="8229600" cy="868362"/>
          </a:xfrm>
        </p:spPr>
        <p:txBody>
          <a:bodyPr/>
          <a:lstStyle/>
          <a:p>
            <a:pPr eaLnBrk="1" hangingPunct="1"/>
            <a:r>
              <a:rPr lang="en-US" altLang="en-US" sz="4000" dirty="0"/>
              <a:t>Binary search tree</a:t>
            </a:r>
            <a:endParaRPr lang="en-US" altLang="en-US" sz="4000" dirty="0" smtClean="0"/>
          </a:p>
        </p:txBody>
      </p:sp>
      <p:sp>
        <p:nvSpPr>
          <p:cNvPr id="10243" name="Rectangle 3"/>
          <p:cNvSpPr>
            <a:spLocks noGrp="1" noChangeArrowheads="1"/>
          </p:cNvSpPr>
          <p:nvPr>
            <p:ph type="body" idx="1"/>
          </p:nvPr>
        </p:nvSpPr>
        <p:spPr>
          <a:xfrm>
            <a:off x="152400" y="1295400"/>
            <a:ext cx="4572000" cy="4525963"/>
          </a:xfrm>
        </p:spPr>
        <p:txBody>
          <a:bodyPr/>
          <a:lstStyle/>
          <a:p>
            <a:pPr eaLnBrk="1" hangingPunct="1"/>
            <a:r>
              <a:rPr lang="en-US" altLang="en-US" sz="2400" dirty="0" smtClean="0"/>
              <a:t>A binary tree in which the key value in any node </a:t>
            </a:r>
          </a:p>
          <a:p>
            <a:pPr lvl="1" eaLnBrk="1" hangingPunct="1"/>
            <a:r>
              <a:rPr lang="en-US" altLang="en-US" sz="2000" dirty="0" smtClean="0"/>
              <a:t>is greater than or equal to the key value in its left child and any of its descendants (the nodes in the left subtree) </a:t>
            </a:r>
          </a:p>
          <a:p>
            <a:pPr lvl="1" eaLnBrk="1" hangingPunct="1"/>
            <a:r>
              <a:rPr lang="en-US" altLang="en-US" sz="2000" dirty="0" smtClean="0"/>
              <a:t>is less than the key value in its right child and any of its descendants (the nodes in the right subtree)</a:t>
            </a:r>
          </a:p>
          <a:p>
            <a:pPr eaLnBrk="1" hangingPunct="1"/>
            <a:r>
              <a:rPr lang="en-US" altLang="en-US" sz="2400" dirty="0" smtClean="0"/>
              <a:t>We call this the “binary search tree” property</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1052" t="3846" r="22005" b="57692"/>
          <a:stretch/>
        </p:blipFill>
        <p:spPr>
          <a:xfrm>
            <a:off x="4819650" y="1447800"/>
            <a:ext cx="4191000" cy="2286000"/>
          </a:xfrm>
          <a:prstGeom prst="rect">
            <a:avLst/>
          </a:prstGeom>
        </p:spPr>
      </p:pic>
    </p:spTree>
    <p:extLst>
      <p:ext uri="{BB962C8B-B14F-4D97-AF65-F5344CB8AC3E}">
        <p14:creationId xmlns:p14="http://schemas.microsoft.com/office/powerpoint/2010/main" val="1378176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en-US" sz="4000" dirty="0"/>
              <a:t>Binary Tree Traversals</a:t>
            </a:r>
          </a:p>
        </p:txBody>
      </p:sp>
      <p:sp>
        <p:nvSpPr>
          <p:cNvPr id="11267" name="Rectangle 3"/>
          <p:cNvSpPr>
            <a:spLocks noGrp="1" noChangeArrowheads="1"/>
          </p:cNvSpPr>
          <p:nvPr>
            <p:ph type="body" idx="1"/>
          </p:nvPr>
        </p:nvSpPr>
        <p:spPr>
          <a:xfrm>
            <a:off x="457200" y="1600200"/>
            <a:ext cx="4724400" cy="4525963"/>
          </a:xfrm>
        </p:spPr>
        <p:txBody>
          <a:bodyPr/>
          <a:lstStyle/>
          <a:p>
            <a:pPr eaLnBrk="1" hangingPunct="1"/>
            <a:r>
              <a:rPr lang="en-US" altLang="en-US" sz="2400" b="1" dirty="0" smtClean="0"/>
              <a:t>Preorder traversal</a:t>
            </a:r>
            <a:r>
              <a:rPr lang="en-US" altLang="en-US" sz="2400" dirty="0" smtClean="0"/>
              <a:t>: Visit the root, visit the left subtree, visit the right subtree: </a:t>
            </a:r>
          </a:p>
          <a:p>
            <a:pPr lvl="1" eaLnBrk="1" hangingPunct="1"/>
            <a:r>
              <a:rPr lang="en-US" altLang="en-US" sz="2000" dirty="0" smtClean="0"/>
              <a:t>D B A C F G</a:t>
            </a:r>
          </a:p>
          <a:p>
            <a:pPr eaLnBrk="1" hangingPunct="1"/>
            <a:r>
              <a:rPr lang="en-US" altLang="en-US" sz="2400" b="1" dirty="0" smtClean="0"/>
              <a:t>Inorder traversal</a:t>
            </a:r>
            <a:r>
              <a:rPr lang="en-US" altLang="en-US" sz="2400" dirty="0" smtClean="0"/>
              <a:t>: Visit the left subtree, visit the root, visit the right subtree: </a:t>
            </a:r>
          </a:p>
          <a:p>
            <a:pPr lvl="1" eaLnBrk="1" hangingPunct="1"/>
            <a:r>
              <a:rPr lang="en-US" altLang="en-US" sz="2000" dirty="0" smtClean="0"/>
              <a:t>A B C D F G </a:t>
            </a:r>
          </a:p>
          <a:p>
            <a:pPr eaLnBrk="1" hangingPunct="1"/>
            <a:r>
              <a:rPr lang="en-US" altLang="en-US" sz="2400" b="1" dirty="0" smtClean="0"/>
              <a:t>Postorder traversal</a:t>
            </a:r>
            <a:r>
              <a:rPr lang="en-US" altLang="en-US" sz="2400" dirty="0" smtClean="0"/>
              <a:t>: Visit the left subtree, visit the right subtree, visit the root:</a:t>
            </a:r>
          </a:p>
          <a:p>
            <a:pPr lvl="1" eaLnBrk="1" hangingPunct="1"/>
            <a:r>
              <a:rPr lang="en-US" altLang="en-US" sz="2000" dirty="0" smtClean="0"/>
              <a:t>A C B G F D </a:t>
            </a:r>
            <a:endParaRPr lang="en-US" altLang="en-US" sz="2000" b="1" dirty="0" smtClean="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1052" t="3846" r="22005" b="57692"/>
          <a:stretch/>
        </p:blipFill>
        <p:spPr>
          <a:xfrm>
            <a:off x="5380698" y="1577181"/>
            <a:ext cx="3534702" cy="1928019"/>
          </a:xfrm>
          <a:prstGeom prst="rect">
            <a:avLst/>
          </a:prstGeom>
        </p:spPr>
      </p:pic>
    </p:spTree>
    <p:extLst>
      <p:ext uri="{BB962C8B-B14F-4D97-AF65-F5344CB8AC3E}">
        <p14:creationId xmlns:p14="http://schemas.microsoft.com/office/powerpoint/2010/main" val="3534912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6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6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pPr eaLnBrk="1" hangingPunct="1"/>
            <a:r>
              <a:rPr lang="en-US" altLang="en-US" dirty="0" smtClean="0"/>
              <a:t>Chapter 7</a:t>
            </a:r>
            <a:r>
              <a:rPr lang="en-US" altLang="en-US" dirty="0"/>
              <a:t>: The Binary Search </a:t>
            </a:r>
            <a:r>
              <a:rPr lang="en-US" altLang="en-US" dirty="0" smtClean="0"/>
              <a:t>Tree ADT</a:t>
            </a:r>
          </a:p>
        </p:txBody>
      </p:sp>
      <p:sp>
        <p:nvSpPr>
          <p:cNvPr id="3075" name="Rectangle 3"/>
          <p:cNvSpPr>
            <a:spLocks noGrp="1" noChangeArrowheads="1"/>
          </p:cNvSpPr>
          <p:nvPr>
            <p:ph type="body" idx="1"/>
          </p:nvPr>
        </p:nvSpPr>
        <p:spPr>
          <a:xfrm>
            <a:off x="342900" y="1524000"/>
            <a:ext cx="8458200" cy="4525963"/>
          </a:xfrm>
        </p:spPr>
        <p:txBody>
          <a:bodyPr/>
          <a:lstStyle/>
          <a:p>
            <a:pPr eaLnBrk="1" hangingPunct="1">
              <a:lnSpc>
                <a:spcPct val="90000"/>
              </a:lnSpc>
              <a:buFontTx/>
              <a:buNone/>
            </a:pPr>
            <a:r>
              <a:rPr lang="en-US" altLang="en-US" sz="2400" dirty="0"/>
              <a:t>7</a:t>
            </a:r>
            <a:r>
              <a:rPr lang="en-US" altLang="en-US" sz="2400" dirty="0" smtClean="0"/>
              <a:t>.1 – Trees</a:t>
            </a:r>
          </a:p>
          <a:p>
            <a:pPr eaLnBrk="1" hangingPunct="1">
              <a:lnSpc>
                <a:spcPct val="90000"/>
              </a:lnSpc>
              <a:buFontTx/>
              <a:buNone/>
            </a:pPr>
            <a:r>
              <a:rPr lang="en-US" altLang="en-US" sz="2400" dirty="0" smtClean="0"/>
              <a:t>7.2</a:t>
            </a:r>
            <a:r>
              <a:rPr lang="en-US" altLang="en-US" sz="2400" dirty="0"/>
              <a:t> – </a:t>
            </a:r>
            <a:r>
              <a:rPr lang="en-US" altLang="en-US" sz="2400" dirty="0" smtClean="0"/>
              <a:t>Binary </a:t>
            </a:r>
            <a:r>
              <a:rPr lang="en-US" altLang="en-US" sz="2400" dirty="0"/>
              <a:t>Search Trees  </a:t>
            </a:r>
          </a:p>
          <a:p>
            <a:pPr eaLnBrk="1" hangingPunct="1">
              <a:lnSpc>
                <a:spcPct val="90000"/>
              </a:lnSpc>
              <a:buNone/>
            </a:pPr>
            <a:r>
              <a:rPr lang="en-US" altLang="en-US" sz="2400" dirty="0" smtClean="0"/>
              <a:t>7.3 </a:t>
            </a:r>
            <a:r>
              <a:rPr lang="en-US" altLang="en-US" sz="2400" dirty="0"/>
              <a:t>– </a:t>
            </a:r>
            <a:r>
              <a:rPr lang="en-US" altLang="en-US" sz="2400" dirty="0" smtClean="0"/>
              <a:t>The Binary </a:t>
            </a:r>
            <a:r>
              <a:rPr lang="en-US" altLang="en-US" sz="2400" dirty="0"/>
              <a:t>Search </a:t>
            </a:r>
            <a:r>
              <a:rPr lang="en-US" altLang="en-US" sz="2400" dirty="0" smtClean="0"/>
              <a:t>Tree Interface</a:t>
            </a:r>
          </a:p>
          <a:p>
            <a:pPr eaLnBrk="1" hangingPunct="1">
              <a:lnSpc>
                <a:spcPct val="90000"/>
              </a:lnSpc>
              <a:buFontTx/>
              <a:buNone/>
            </a:pPr>
            <a:r>
              <a:rPr lang="en-US" altLang="en-US" sz="2400" dirty="0" smtClean="0"/>
              <a:t>7.4 – The Implementation Level: Basics</a:t>
            </a:r>
          </a:p>
          <a:p>
            <a:pPr eaLnBrk="1" hangingPunct="1">
              <a:lnSpc>
                <a:spcPct val="90000"/>
              </a:lnSpc>
              <a:buNone/>
            </a:pPr>
            <a:r>
              <a:rPr lang="en-US" altLang="en-US" sz="2400" dirty="0" smtClean="0"/>
              <a:t>7.5 </a:t>
            </a:r>
            <a:r>
              <a:rPr lang="en-US" altLang="en-US" sz="2400" dirty="0"/>
              <a:t>– </a:t>
            </a:r>
            <a:r>
              <a:rPr lang="en-US" altLang="en-US" sz="2400" dirty="0" smtClean="0"/>
              <a:t>Iterative Versus Recursive Method Implementations</a:t>
            </a:r>
          </a:p>
          <a:p>
            <a:pPr eaLnBrk="1" hangingPunct="1">
              <a:lnSpc>
                <a:spcPct val="90000"/>
              </a:lnSpc>
              <a:buNone/>
            </a:pPr>
            <a:r>
              <a:rPr lang="en-US" altLang="en-US" sz="2400" dirty="0" smtClean="0"/>
              <a:t>7.6 </a:t>
            </a:r>
            <a:r>
              <a:rPr lang="en-US" altLang="en-US" sz="2400" dirty="0"/>
              <a:t>– The Implementation Level</a:t>
            </a:r>
            <a:r>
              <a:rPr lang="en-US" altLang="en-US" sz="2400" dirty="0" smtClean="0"/>
              <a:t>: Remaining Observers</a:t>
            </a:r>
          </a:p>
          <a:p>
            <a:pPr eaLnBrk="1" hangingPunct="1">
              <a:lnSpc>
                <a:spcPct val="90000"/>
              </a:lnSpc>
              <a:buNone/>
            </a:pPr>
            <a:r>
              <a:rPr lang="en-US" altLang="en-US" sz="2400" dirty="0" smtClean="0"/>
              <a:t>7.7 </a:t>
            </a:r>
            <a:r>
              <a:rPr lang="en-US" altLang="en-US" sz="2400" dirty="0"/>
              <a:t>– The Implementation Level</a:t>
            </a:r>
            <a:r>
              <a:rPr lang="en-US" altLang="en-US" sz="2400" dirty="0" smtClean="0"/>
              <a:t>: Transformers</a:t>
            </a:r>
            <a:endParaRPr lang="en-US" altLang="en-US" sz="2400" dirty="0"/>
          </a:p>
          <a:p>
            <a:pPr eaLnBrk="1" hangingPunct="1">
              <a:lnSpc>
                <a:spcPct val="90000"/>
              </a:lnSpc>
              <a:buFontTx/>
              <a:buNone/>
            </a:pPr>
            <a:r>
              <a:rPr lang="en-US" altLang="en-US" sz="2400" dirty="0" smtClean="0"/>
              <a:t>7.8 – Binary Search Tree Performance</a:t>
            </a:r>
          </a:p>
          <a:p>
            <a:pPr eaLnBrk="1" hangingPunct="1">
              <a:lnSpc>
                <a:spcPct val="90000"/>
              </a:lnSpc>
              <a:buNone/>
            </a:pPr>
            <a:r>
              <a:rPr lang="en-US" altLang="en-US" sz="2400" dirty="0" smtClean="0"/>
              <a:t>7.9 </a:t>
            </a:r>
            <a:r>
              <a:rPr lang="en-US" altLang="en-US" sz="2400" dirty="0"/>
              <a:t>– </a:t>
            </a:r>
            <a:r>
              <a:rPr lang="en-US" altLang="en-US" sz="2400" dirty="0" smtClean="0"/>
              <a:t>Application: Word Frequency Counter</a:t>
            </a:r>
            <a:endParaRPr lang="en-US" altLang="en-US" sz="2400" dirty="0"/>
          </a:p>
          <a:p>
            <a:pPr eaLnBrk="1" hangingPunct="1">
              <a:lnSpc>
                <a:spcPct val="90000"/>
              </a:lnSpc>
              <a:buFontTx/>
              <a:buNone/>
            </a:pPr>
            <a:r>
              <a:rPr lang="en-US" altLang="en-US" sz="2400" dirty="0" smtClean="0"/>
              <a:t>7.10 – Tree Variations</a:t>
            </a:r>
          </a:p>
          <a:p>
            <a:pPr eaLnBrk="1" hangingPunct="1">
              <a:lnSpc>
                <a:spcPct val="90000"/>
              </a:lnSpc>
              <a:buFontTx/>
              <a:buNone/>
            </a:pPr>
            <a:endParaRPr lang="en-US" altLang="en-US" sz="2400" dirty="0" smtClean="0"/>
          </a:p>
          <a:p>
            <a:pPr eaLnBrk="1" hangingPunct="1">
              <a:lnSpc>
                <a:spcPct val="90000"/>
              </a:lnSpc>
              <a:buFontTx/>
              <a:buNone/>
            </a:pPr>
            <a:endParaRPr lang="en-US" altLang="en-US" sz="2400" dirty="0" smtClean="0"/>
          </a:p>
          <a:p>
            <a:pPr eaLnBrk="1" hangingPunct="1">
              <a:lnSpc>
                <a:spcPct val="90000"/>
              </a:lnSpc>
            </a:pPr>
            <a:endParaRPr lang="en-US" altLang="en-US" sz="2400" dirty="0" smtClean="0"/>
          </a:p>
        </p:txBody>
      </p:sp>
    </p:spTree>
    <p:extLst>
      <p:ext uri="{BB962C8B-B14F-4D97-AF65-F5344CB8AC3E}">
        <p14:creationId xmlns:p14="http://schemas.microsoft.com/office/powerpoint/2010/main" val="31683818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tLang="en-US" sz="3600" smtClean="0"/>
              <a:t>Visualizing Binary Tree Traversals</a:t>
            </a:r>
          </a:p>
        </p:txBody>
      </p:sp>
      <p:pic>
        <p:nvPicPr>
          <p:cNvPr id="12291" name="Picture 5" descr="tree1"/>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81000" y="1600200"/>
            <a:ext cx="8305800" cy="4648200"/>
          </a:xfrm>
          <a:noFill/>
        </p:spPr>
      </p:pic>
    </p:spTree>
    <p:extLst>
      <p:ext uri="{BB962C8B-B14F-4D97-AF65-F5344CB8AC3E}">
        <p14:creationId xmlns:p14="http://schemas.microsoft.com/office/powerpoint/2010/main" val="9764999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228600" y="762000"/>
            <a:ext cx="3048000" cy="2392363"/>
          </a:xfrm>
        </p:spPr>
        <p:txBody>
          <a:bodyPr/>
          <a:lstStyle/>
          <a:p>
            <a:pPr eaLnBrk="1" hangingPunct="1"/>
            <a:r>
              <a:rPr lang="en-US" altLang="en-US" sz="4000" smtClean="0"/>
              <a:t>Three Binary Tree Traversals</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29000" y="914400"/>
            <a:ext cx="5359802" cy="4899819"/>
          </a:xfrm>
          <a:prstGeom prst="rect">
            <a:avLst/>
          </a:prstGeom>
        </p:spPr>
      </p:pic>
    </p:spTree>
    <p:extLst>
      <p:ext uri="{BB962C8B-B14F-4D97-AF65-F5344CB8AC3E}">
        <p14:creationId xmlns:p14="http://schemas.microsoft.com/office/powerpoint/2010/main" val="30787742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lnSpc>
                <a:spcPct val="90000"/>
              </a:lnSpc>
              <a:buNone/>
            </a:pPr>
            <a:r>
              <a:rPr lang="en-US" altLang="en-US" sz="4000" dirty="0"/>
              <a:t>7.3 – The Binary Search Tree Interface</a:t>
            </a:r>
          </a:p>
        </p:txBody>
      </p:sp>
      <p:sp>
        <p:nvSpPr>
          <p:cNvPr id="14339" name="Rectangle 3"/>
          <p:cNvSpPr>
            <a:spLocks noGrp="1" noChangeArrowheads="1"/>
          </p:cNvSpPr>
          <p:nvPr>
            <p:ph type="body" idx="1"/>
          </p:nvPr>
        </p:nvSpPr>
        <p:spPr/>
        <p:txBody>
          <a:bodyPr/>
          <a:lstStyle/>
          <a:p>
            <a:pPr eaLnBrk="1" hangingPunct="1"/>
            <a:r>
              <a:rPr lang="en-US" altLang="en-US" sz="2800" dirty="0"/>
              <a:t>Our binary search </a:t>
            </a:r>
            <a:r>
              <a:rPr lang="en-US" altLang="en-US" sz="2800" dirty="0" smtClean="0"/>
              <a:t>trees </a:t>
            </a:r>
          </a:p>
          <a:p>
            <a:pPr lvl="1" eaLnBrk="1" hangingPunct="1"/>
            <a:r>
              <a:rPr lang="en-US" altLang="en-US" sz="2400" dirty="0" smtClean="0"/>
              <a:t>are similar </a:t>
            </a:r>
            <a:r>
              <a:rPr lang="en-US" altLang="en-US" sz="2400" dirty="0"/>
              <a:t>to </a:t>
            </a:r>
            <a:r>
              <a:rPr lang="en-US" altLang="en-US" sz="2400" dirty="0" smtClean="0"/>
              <a:t>the sorted </a:t>
            </a:r>
            <a:r>
              <a:rPr lang="en-US" altLang="en-US" sz="2400" dirty="0"/>
              <a:t>lists of Chapter </a:t>
            </a:r>
            <a:r>
              <a:rPr lang="en-US" altLang="en-US" sz="2400" dirty="0" smtClean="0"/>
              <a:t>6</a:t>
            </a:r>
          </a:p>
          <a:p>
            <a:pPr lvl="1" eaLnBrk="1" hangingPunct="1"/>
            <a:r>
              <a:rPr lang="en-US" altLang="en-US" sz="2400" dirty="0" smtClean="0"/>
              <a:t>implement </a:t>
            </a:r>
            <a:r>
              <a:rPr lang="en-US" altLang="en-US" sz="2400" dirty="0"/>
              <a:t>this text’s </a:t>
            </a:r>
            <a:r>
              <a:rPr lang="en-US" altLang="en-US" sz="2400" dirty="0" smtClean="0">
                <a:latin typeface="Courier New" panose="02070309020205020404" pitchFamily="49" charset="0"/>
                <a:cs typeface="Courier New" panose="02070309020205020404" pitchFamily="49" charset="0"/>
              </a:rPr>
              <a:t>CollectionInterface</a:t>
            </a:r>
          </a:p>
          <a:p>
            <a:pPr lvl="1" eaLnBrk="1" hangingPunct="1"/>
            <a:r>
              <a:rPr lang="en-US" altLang="en-US" sz="2400" dirty="0" smtClean="0"/>
              <a:t>implement the </a:t>
            </a:r>
            <a:r>
              <a:rPr lang="en-US" altLang="en-US" sz="2400" dirty="0"/>
              <a:t>Java Library’s </a:t>
            </a:r>
            <a:r>
              <a:rPr lang="en-US" altLang="en-US" sz="2400" dirty="0">
                <a:latin typeface="Courier New" panose="02070309020205020404" pitchFamily="49" charset="0"/>
                <a:cs typeface="Courier New" panose="02070309020205020404" pitchFamily="49" charset="0"/>
              </a:rPr>
              <a:t>Iterable</a:t>
            </a:r>
            <a:r>
              <a:rPr lang="en-US" altLang="en-US" sz="2400" dirty="0"/>
              <a:t> </a:t>
            </a:r>
            <a:r>
              <a:rPr lang="en-US" altLang="en-US" sz="2400" dirty="0" smtClean="0"/>
              <a:t>interface</a:t>
            </a:r>
          </a:p>
          <a:p>
            <a:pPr lvl="1" eaLnBrk="1" hangingPunct="1"/>
            <a:r>
              <a:rPr lang="en-US" altLang="en-US" sz="2400" dirty="0" smtClean="0"/>
              <a:t>are </a:t>
            </a:r>
            <a:r>
              <a:rPr lang="en-US" altLang="en-US" sz="2400" dirty="0"/>
              <a:t>unbounded, allow duplicate elements, and disallow</a:t>
            </a:r>
            <a:r>
              <a:rPr lang="en-US" altLang="en-US" sz="2000" dirty="0"/>
              <a:t> </a:t>
            </a:r>
            <a:r>
              <a:rPr lang="en-US" altLang="en-US" sz="2400" dirty="0" smtClean="0">
                <a:latin typeface="Courier New" panose="02070309020205020404" pitchFamily="49" charset="0"/>
                <a:cs typeface="Courier New" panose="02070309020205020404" pitchFamily="49" charset="0"/>
              </a:rPr>
              <a:t>null</a:t>
            </a:r>
            <a:r>
              <a:rPr lang="en-US" altLang="en-US" sz="2400" dirty="0" smtClean="0"/>
              <a:t> elements</a:t>
            </a:r>
          </a:p>
          <a:p>
            <a:pPr lvl="1" eaLnBrk="1" hangingPunct="1"/>
            <a:r>
              <a:rPr lang="en-US" altLang="en-US" sz="2400" dirty="0" smtClean="0"/>
              <a:t>support max and min operations</a:t>
            </a:r>
          </a:p>
          <a:p>
            <a:pPr lvl="1" eaLnBrk="1" hangingPunct="1"/>
            <a:r>
              <a:rPr lang="en-US" altLang="en-US" sz="2400" dirty="0" smtClean="0"/>
              <a:t>support preorder, inorder, and postorder traversals</a:t>
            </a:r>
            <a:endParaRPr lang="en-US" altLang="en-US" sz="2800" dirty="0" smtClean="0"/>
          </a:p>
        </p:txBody>
      </p:sp>
    </p:spTree>
    <p:extLst>
      <p:ext uri="{BB962C8B-B14F-4D97-AF65-F5344CB8AC3E}">
        <p14:creationId xmlns:p14="http://schemas.microsoft.com/office/powerpoint/2010/main" val="30320415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type="body" idx="1"/>
          </p:nvPr>
        </p:nvSpPr>
        <p:spPr>
          <a:xfrm>
            <a:off x="457200" y="381000"/>
            <a:ext cx="8229600" cy="5638800"/>
          </a:xfrm>
        </p:spPr>
        <p:txBody>
          <a:bodyPr/>
          <a:lstStyle/>
          <a:p>
            <a:pPr marL="0" indent="0" eaLnBrk="1" hangingPunct="1">
              <a:buNone/>
            </a:pPr>
            <a:r>
              <a:rPr lang="en-US" altLang="en-US" sz="1400" b="1" dirty="0">
                <a:latin typeface="Courier New" panose="02070309020205020404" pitchFamily="49" charset="0"/>
                <a:cs typeface="Courier New" panose="02070309020205020404" pitchFamily="49" charset="0"/>
              </a:rPr>
              <a:t>package ch07.trees</a:t>
            </a:r>
            <a:r>
              <a:rPr lang="en-US" altLang="en-US" sz="1400" b="1" dirty="0" smtClean="0">
                <a:latin typeface="Courier New" panose="02070309020205020404" pitchFamily="49" charset="0"/>
                <a:cs typeface="Courier New" panose="02070309020205020404" pitchFamily="49" charset="0"/>
              </a:rPr>
              <a:t>;</a:t>
            </a:r>
          </a:p>
          <a:p>
            <a:pPr marL="0" indent="0" eaLnBrk="1" hangingPunct="1">
              <a:buNone/>
            </a:pPr>
            <a:endParaRPr lang="en-US" altLang="en-US" sz="1400" b="1" dirty="0">
              <a:latin typeface="Courier New" panose="02070309020205020404" pitchFamily="49" charset="0"/>
              <a:cs typeface="Courier New" panose="02070309020205020404" pitchFamily="49" charset="0"/>
            </a:endParaRPr>
          </a:p>
          <a:p>
            <a:pPr marL="0" indent="0" eaLnBrk="1" hangingPunct="1">
              <a:buNone/>
            </a:pPr>
            <a:r>
              <a:rPr lang="en-US" altLang="en-US" sz="1400" b="1" dirty="0">
                <a:latin typeface="Courier New" panose="02070309020205020404" pitchFamily="49" charset="0"/>
                <a:cs typeface="Courier New" panose="02070309020205020404" pitchFamily="49" charset="0"/>
              </a:rPr>
              <a:t>import ch05.collections.CollectionInterface; </a:t>
            </a:r>
            <a:endParaRPr lang="en-US" altLang="en-US" sz="1400" b="1" dirty="0" smtClean="0">
              <a:latin typeface="Courier New" panose="02070309020205020404" pitchFamily="49" charset="0"/>
              <a:cs typeface="Courier New" panose="02070309020205020404" pitchFamily="49" charset="0"/>
            </a:endParaRPr>
          </a:p>
          <a:p>
            <a:pPr marL="0" indent="0" eaLnBrk="1" hangingPunct="1">
              <a:buNone/>
            </a:pPr>
            <a:r>
              <a:rPr lang="en-US" altLang="en-US" sz="1400" b="1" dirty="0" smtClean="0">
                <a:latin typeface="Courier New" panose="02070309020205020404" pitchFamily="49" charset="0"/>
                <a:cs typeface="Courier New" panose="02070309020205020404" pitchFamily="49" charset="0"/>
              </a:rPr>
              <a:t>import </a:t>
            </a:r>
            <a:r>
              <a:rPr lang="en-US" altLang="en-US" sz="1400" b="1" dirty="0">
                <a:latin typeface="Courier New" panose="02070309020205020404" pitchFamily="49" charset="0"/>
                <a:cs typeface="Courier New" panose="02070309020205020404" pitchFamily="49" charset="0"/>
              </a:rPr>
              <a:t>java.util.Iterator</a:t>
            </a:r>
            <a:r>
              <a:rPr lang="en-US" altLang="en-US" sz="1400" b="1" dirty="0" smtClean="0">
                <a:latin typeface="Courier New" panose="02070309020205020404" pitchFamily="49" charset="0"/>
                <a:cs typeface="Courier New" panose="02070309020205020404" pitchFamily="49" charset="0"/>
              </a:rPr>
              <a:t>;</a:t>
            </a:r>
          </a:p>
          <a:p>
            <a:pPr marL="0" indent="0" eaLnBrk="1" hangingPunct="1">
              <a:buNone/>
            </a:pPr>
            <a:endParaRPr lang="en-US" altLang="en-US" sz="1400" b="1" dirty="0">
              <a:latin typeface="Courier New" panose="02070309020205020404" pitchFamily="49" charset="0"/>
              <a:cs typeface="Courier New" panose="02070309020205020404" pitchFamily="49" charset="0"/>
            </a:endParaRPr>
          </a:p>
          <a:p>
            <a:pPr marL="0" indent="0" eaLnBrk="1" hangingPunct="1">
              <a:buNone/>
            </a:pPr>
            <a:r>
              <a:rPr lang="en-US" altLang="en-US" sz="1400" b="1" dirty="0">
                <a:latin typeface="Courier New" panose="02070309020205020404" pitchFamily="49" charset="0"/>
                <a:cs typeface="Courier New" panose="02070309020205020404" pitchFamily="49" charset="0"/>
              </a:rPr>
              <a:t>public interface BSTInterface&lt;T&gt; extends CollectionInterface&lt;T</a:t>
            </a:r>
            <a:r>
              <a:rPr lang="en-US" altLang="en-US" sz="1400" b="1" dirty="0" smtClean="0">
                <a:latin typeface="Courier New" panose="02070309020205020404" pitchFamily="49" charset="0"/>
                <a:cs typeface="Courier New" panose="02070309020205020404" pitchFamily="49" charset="0"/>
              </a:rPr>
              <a:t>&gt;,</a:t>
            </a:r>
          </a:p>
          <a:p>
            <a:pPr marL="0" indent="0" eaLnBrk="1" hangingPunct="1">
              <a:buNone/>
            </a:pPr>
            <a:r>
              <a:rPr lang="en-US" altLang="en-US" sz="1400" b="1" dirty="0" smtClean="0">
                <a:latin typeface="Courier New" panose="02070309020205020404" pitchFamily="49" charset="0"/>
                <a:cs typeface="Courier New" panose="02070309020205020404" pitchFamily="49" charset="0"/>
              </a:rPr>
              <a:t>                                         Iterable&lt;T&gt; </a:t>
            </a:r>
          </a:p>
          <a:p>
            <a:pPr marL="0" indent="0" eaLnBrk="1" hangingPunct="1">
              <a:buNone/>
            </a:pPr>
            <a:r>
              <a:rPr lang="en-US" altLang="en-US" sz="1400" b="1" dirty="0" smtClean="0">
                <a:latin typeface="Courier New" panose="02070309020205020404" pitchFamily="49" charset="0"/>
                <a:cs typeface="Courier New" panose="02070309020205020404" pitchFamily="49" charset="0"/>
              </a:rPr>
              <a:t>{</a:t>
            </a:r>
          </a:p>
          <a:p>
            <a:pPr marL="0" indent="0" eaLnBrk="1" hangingPunct="1">
              <a:buNone/>
            </a:pPr>
            <a:r>
              <a:rPr lang="en-US" altLang="en-US" sz="1400" b="1" dirty="0" smtClean="0">
                <a:latin typeface="Courier New" panose="02070309020205020404" pitchFamily="49" charset="0"/>
                <a:cs typeface="Courier New" panose="02070309020205020404" pitchFamily="49" charset="0"/>
              </a:rPr>
              <a:t>  </a:t>
            </a:r>
            <a:r>
              <a:rPr lang="en-US" altLang="en-US" sz="1400" b="1" dirty="0">
                <a:latin typeface="Courier New" panose="02070309020205020404" pitchFamily="49" charset="0"/>
                <a:cs typeface="Courier New" panose="02070309020205020404" pitchFamily="49" charset="0"/>
              </a:rPr>
              <a:t>// Used to specify traversal order</a:t>
            </a:r>
            <a:r>
              <a:rPr lang="en-US" altLang="en-US" sz="1400" b="1" dirty="0" smtClean="0">
                <a:latin typeface="Courier New" panose="02070309020205020404" pitchFamily="49" charset="0"/>
                <a:cs typeface="Courier New" panose="02070309020205020404" pitchFamily="49" charset="0"/>
              </a:rPr>
              <a:t>.</a:t>
            </a:r>
          </a:p>
          <a:p>
            <a:pPr marL="0" indent="0" eaLnBrk="1" hangingPunct="1">
              <a:buNone/>
            </a:pPr>
            <a:r>
              <a:rPr lang="en-US" altLang="en-US" sz="1400" b="1" dirty="0" smtClean="0">
                <a:latin typeface="Courier New" panose="02070309020205020404" pitchFamily="49" charset="0"/>
                <a:cs typeface="Courier New" panose="02070309020205020404" pitchFamily="49" charset="0"/>
              </a:rPr>
              <a:t>  </a:t>
            </a:r>
            <a:r>
              <a:rPr lang="en-US" altLang="en-US" sz="1400" b="1" dirty="0">
                <a:latin typeface="Courier New" panose="02070309020205020404" pitchFamily="49" charset="0"/>
                <a:cs typeface="Courier New" panose="02070309020205020404" pitchFamily="49" charset="0"/>
              </a:rPr>
              <a:t>public enum Traversal {Inorder, Preorder, Postorder</a:t>
            </a:r>
            <a:r>
              <a:rPr lang="en-US" altLang="en-US" sz="1400" b="1" dirty="0" smtClean="0">
                <a:latin typeface="Courier New" panose="02070309020205020404" pitchFamily="49" charset="0"/>
                <a:cs typeface="Courier New" panose="02070309020205020404" pitchFamily="49" charset="0"/>
              </a:rPr>
              <a:t>};</a:t>
            </a:r>
          </a:p>
          <a:p>
            <a:pPr marL="0" indent="0" eaLnBrk="1" hangingPunct="1">
              <a:buNone/>
            </a:pPr>
            <a:endParaRPr lang="en-US" altLang="en-US" sz="1400" b="1" dirty="0">
              <a:latin typeface="Courier New" panose="02070309020205020404" pitchFamily="49" charset="0"/>
              <a:cs typeface="Courier New" panose="02070309020205020404" pitchFamily="49" charset="0"/>
            </a:endParaRPr>
          </a:p>
          <a:p>
            <a:pPr marL="0" indent="0" eaLnBrk="1" hangingPunct="1">
              <a:buNone/>
            </a:pPr>
            <a:r>
              <a:rPr lang="en-US" altLang="en-US" sz="1400" b="1" dirty="0">
                <a:latin typeface="Courier New" panose="02070309020205020404" pitchFamily="49" charset="0"/>
                <a:cs typeface="Courier New" panose="02070309020205020404" pitchFamily="49" charset="0"/>
              </a:rPr>
              <a:t>  T min</a:t>
            </a:r>
            <a:r>
              <a:rPr lang="en-US" altLang="en-US" sz="1400" b="1" dirty="0" smtClean="0">
                <a:latin typeface="Courier New" panose="02070309020205020404" pitchFamily="49" charset="0"/>
                <a:cs typeface="Courier New" panose="02070309020205020404" pitchFamily="49" charset="0"/>
              </a:rPr>
              <a:t>();</a:t>
            </a:r>
          </a:p>
          <a:p>
            <a:pPr marL="0" indent="0" eaLnBrk="1" hangingPunct="1">
              <a:buNone/>
            </a:pPr>
            <a:r>
              <a:rPr lang="en-US" altLang="en-US" sz="1400" b="1" dirty="0" smtClean="0">
                <a:latin typeface="Courier New" panose="02070309020205020404" pitchFamily="49" charset="0"/>
                <a:cs typeface="Courier New" panose="02070309020205020404" pitchFamily="49" charset="0"/>
              </a:rPr>
              <a:t>  </a:t>
            </a:r>
            <a:r>
              <a:rPr lang="en-US" altLang="en-US" sz="1400" b="1" dirty="0">
                <a:latin typeface="Courier New" panose="02070309020205020404" pitchFamily="49" charset="0"/>
                <a:cs typeface="Courier New" panose="02070309020205020404" pitchFamily="49" charset="0"/>
              </a:rPr>
              <a:t>// If this BST is empty, returns null</a:t>
            </a:r>
            <a:r>
              <a:rPr lang="en-US" altLang="en-US" sz="1400" b="1" dirty="0" smtClean="0">
                <a:latin typeface="Courier New" panose="02070309020205020404" pitchFamily="49" charset="0"/>
                <a:cs typeface="Courier New" panose="02070309020205020404" pitchFamily="49" charset="0"/>
              </a:rPr>
              <a:t>;</a:t>
            </a:r>
          </a:p>
          <a:p>
            <a:pPr marL="0" indent="0" eaLnBrk="1" hangingPunct="1">
              <a:buNone/>
            </a:pPr>
            <a:r>
              <a:rPr lang="en-US" altLang="en-US" sz="1400" b="1" dirty="0" smtClean="0">
                <a:latin typeface="Courier New" panose="02070309020205020404" pitchFamily="49" charset="0"/>
                <a:cs typeface="Courier New" panose="02070309020205020404" pitchFamily="49" charset="0"/>
              </a:rPr>
              <a:t>  </a:t>
            </a:r>
            <a:r>
              <a:rPr lang="en-US" altLang="en-US" sz="1400" b="1" dirty="0">
                <a:latin typeface="Courier New" panose="02070309020205020404" pitchFamily="49" charset="0"/>
                <a:cs typeface="Courier New" panose="02070309020205020404" pitchFamily="49" charset="0"/>
              </a:rPr>
              <a:t>// otherwise returns the smallest element of the tree</a:t>
            </a:r>
            <a:r>
              <a:rPr lang="en-US" altLang="en-US" sz="1400" b="1" dirty="0" smtClean="0">
                <a:latin typeface="Courier New" panose="02070309020205020404" pitchFamily="49" charset="0"/>
                <a:cs typeface="Courier New" panose="02070309020205020404" pitchFamily="49" charset="0"/>
              </a:rPr>
              <a:t>.</a:t>
            </a:r>
          </a:p>
          <a:p>
            <a:pPr marL="0" indent="0" eaLnBrk="1" hangingPunct="1">
              <a:buNone/>
            </a:pPr>
            <a:endParaRPr lang="en-US" altLang="en-US" sz="1400" b="1" dirty="0">
              <a:latin typeface="Courier New" panose="02070309020205020404" pitchFamily="49" charset="0"/>
              <a:cs typeface="Courier New" panose="02070309020205020404" pitchFamily="49" charset="0"/>
            </a:endParaRPr>
          </a:p>
          <a:p>
            <a:pPr marL="0" indent="0" eaLnBrk="1" hangingPunct="1">
              <a:buNone/>
            </a:pPr>
            <a:r>
              <a:rPr lang="en-US" altLang="en-US" sz="1400" b="1" dirty="0">
                <a:latin typeface="Courier New" panose="02070309020205020404" pitchFamily="49" charset="0"/>
                <a:cs typeface="Courier New" panose="02070309020205020404" pitchFamily="49" charset="0"/>
              </a:rPr>
              <a:t>  T max();  </a:t>
            </a:r>
            <a:endParaRPr lang="en-US" altLang="en-US" sz="1400" b="1" dirty="0" smtClean="0">
              <a:latin typeface="Courier New" panose="02070309020205020404" pitchFamily="49" charset="0"/>
              <a:cs typeface="Courier New" panose="02070309020205020404" pitchFamily="49" charset="0"/>
            </a:endParaRPr>
          </a:p>
          <a:p>
            <a:pPr marL="0" indent="0" eaLnBrk="1" hangingPunct="1">
              <a:buNone/>
            </a:pPr>
            <a:r>
              <a:rPr lang="en-US" altLang="en-US" sz="1400" b="1" dirty="0">
                <a:latin typeface="Courier New" panose="02070309020205020404" pitchFamily="49" charset="0"/>
                <a:cs typeface="Courier New" panose="02070309020205020404" pitchFamily="49" charset="0"/>
              </a:rPr>
              <a:t> </a:t>
            </a:r>
            <a:r>
              <a:rPr lang="en-US" altLang="en-US" sz="1400" b="1" dirty="0" smtClean="0">
                <a:latin typeface="Courier New" panose="02070309020205020404" pitchFamily="49" charset="0"/>
                <a:cs typeface="Courier New" panose="02070309020205020404" pitchFamily="49" charset="0"/>
              </a:rPr>
              <a:t> // </a:t>
            </a:r>
            <a:r>
              <a:rPr lang="en-US" altLang="en-US" sz="1400" b="1" dirty="0">
                <a:latin typeface="Courier New" panose="02070309020205020404" pitchFamily="49" charset="0"/>
                <a:cs typeface="Courier New" panose="02070309020205020404" pitchFamily="49" charset="0"/>
              </a:rPr>
              <a:t>If this BST is empty, returns null</a:t>
            </a:r>
            <a:r>
              <a:rPr lang="en-US" altLang="en-US" sz="1400" b="1" dirty="0" smtClean="0">
                <a:latin typeface="Courier New" panose="02070309020205020404" pitchFamily="49" charset="0"/>
                <a:cs typeface="Courier New" panose="02070309020205020404" pitchFamily="49" charset="0"/>
              </a:rPr>
              <a:t>;</a:t>
            </a:r>
          </a:p>
          <a:p>
            <a:pPr marL="0" indent="0" eaLnBrk="1" hangingPunct="1">
              <a:buNone/>
            </a:pPr>
            <a:r>
              <a:rPr lang="en-US" altLang="en-US" sz="1400" b="1" dirty="0" smtClean="0">
                <a:latin typeface="Courier New" panose="02070309020205020404" pitchFamily="49" charset="0"/>
                <a:cs typeface="Courier New" panose="02070309020205020404" pitchFamily="49" charset="0"/>
              </a:rPr>
              <a:t>  </a:t>
            </a:r>
            <a:r>
              <a:rPr lang="en-US" altLang="en-US" sz="1400" b="1" dirty="0">
                <a:latin typeface="Courier New" panose="02070309020205020404" pitchFamily="49" charset="0"/>
                <a:cs typeface="Courier New" panose="02070309020205020404" pitchFamily="49" charset="0"/>
              </a:rPr>
              <a:t>// otherwise returns the largest element of the tree</a:t>
            </a:r>
            <a:r>
              <a:rPr lang="en-US" altLang="en-US" sz="1400" b="1" dirty="0" smtClean="0">
                <a:latin typeface="Courier New" panose="02070309020205020404" pitchFamily="49" charset="0"/>
                <a:cs typeface="Courier New" panose="02070309020205020404" pitchFamily="49" charset="0"/>
              </a:rPr>
              <a:t>.</a:t>
            </a:r>
          </a:p>
          <a:p>
            <a:pPr marL="0" indent="0" eaLnBrk="1" hangingPunct="1">
              <a:buNone/>
            </a:pPr>
            <a:endParaRPr lang="en-US" altLang="en-US" sz="1400" b="1" dirty="0" smtClean="0">
              <a:latin typeface="Courier New" panose="02070309020205020404" pitchFamily="49" charset="0"/>
              <a:cs typeface="Courier New" panose="02070309020205020404" pitchFamily="49" charset="0"/>
            </a:endParaRPr>
          </a:p>
          <a:p>
            <a:pPr marL="0" indent="0" eaLnBrk="1" hangingPunct="1">
              <a:buNone/>
            </a:pPr>
            <a:r>
              <a:rPr lang="en-US" altLang="en-US" sz="1400" b="1" dirty="0" smtClean="0">
                <a:latin typeface="Courier New" panose="02070309020205020404" pitchFamily="49" charset="0"/>
                <a:cs typeface="Courier New" panose="02070309020205020404" pitchFamily="49" charset="0"/>
              </a:rPr>
              <a:t>  </a:t>
            </a:r>
            <a:r>
              <a:rPr lang="en-US" altLang="en-US" sz="1400" b="1" dirty="0">
                <a:latin typeface="Courier New" panose="02070309020205020404" pitchFamily="49" charset="0"/>
                <a:cs typeface="Courier New" panose="02070309020205020404" pitchFamily="49" charset="0"/>
              </a:rPr>
              <a:t>public Iterator&lt;T&gt; getIterator(Traversal </a:t>
            </a:r>
            <a:r>
              <a:rPr lang="en-US" altLang="en-US" sz="1400" b="1" dirty="0" err="1">
                <a:latin typeface="Courier New" panose="02070309020205020404" pitchFamily="49" charset="0"/>
                <a:cs typeface="Courier New" panose="02070309020205020404" pitchFamily="49" charset="0"/>
              </a:rPr>
              <a:t>orderType</a:t>
            </a:r>
            <a:r>
              <a:rPr lang="en-US" altLang="en-US" sz="1400" b="1" dirty="0">
                <a:latin typeface="Courier New" panose="02070309020205020404" pitchFamily="49" charset="0"/>
                <a:cs typeface="Courier New" panose="02070309020205020404" pitchFamily="49" charset="0"/>
              </a:rPr>
              <a:t>);  </a:t>
            </a:r>
            <a:endParaRPr lang="en-US" altLang="en-US" sz="1400" b="1" dirty="0" smtClean="0">
              <a:latin typeface="Courier New" panose="02070309020205020404" pitchFamily="49" charset="0"/>
              <a:cs typeface="Courier New" panose="02070309020205020404" pitchFamily="49" charset="0"/>
            </a:endParaRPr>
          </a:p>
          <a:p>
            <a:pPr marL="0" indent="0" eaLnBrk="1" hangingPunct="1">
              <a:buNone/>
            </a:pPr>
            <a:r>
              <a:rPr lang="en-US" altLang="en-US" sz="1400" b="1" dirty="0">
                <a:latin typeface="Courier New" panose="02070309020205020404" pitchFamily="49" charset="0"/>
                <a:cs typeface="Courier New" panose="02070309020205020404" pitchFamily="49" charset="0"/>
              </a:rPr>
              <a:t> </a:t>
            </a:r>
            <a:r>
              <a:rPr lang="en-US" altLang="en-US" sz="1400" b="1" dirty="0" smtClean="0">
                <a:latin typeface="Courier New" panose="02070309020205020404" pitchFamily="49" charset="0"/>
                <a:cs typeface="Courier New" panose="02070309020205020404" pitchFamily="49" charset="0"/>
              </a:rPr>
              <a:t> // </a:t>
            </a:r>
            <a:r>
              <a:rPr lang="en-US" altLang="en-US" sz="1400" b="1" dirty="0">
                <a:latin typeface="Courier New" panose="02070309020205020404" pitchFamily="49" charset="0"/>
                <a:cs typeface="Courier New" panose="02070309020205020404" pitchFamily="49" charset="0"/>
              </a:rPr>
              <a:t>Creates and returns an Iterator providing a traversal of a "</a:t>
            </a:r>
            <a:r>
              <a:rPr lang="en-US" altLang="en-US" sz="1400" b="1" dirty="0" smtClean="0">
                <a:latin typeface="Courier New" panose="02070309020205020404" pitchFamily="49" charset="0"/>
                <a:cs typeface="Courier New" panose="02070309020205020404" pitchFamily="49" charset="0"/>
              </a:rPr>
              <a:t>snapshot“</a:t>
            </a:r>
          </a:p>
          <a:p>
            <a:pPr marL="0" indent="0" eaLnBrk="1" hangingPunct="1">
              <a:buNone/>
            </a:pPr>
            <a:r>
              <a:rPr lang="en-US" altLang="en-US" sz="1400" b="1" dirty="0" smtClean="0">
                <a:latin typeface="Courier New" panose="02070309020205020404" pitchFamily="49" charset="0"/>
                <a:cs typeface="Courier New" panose="02070309020205020404" pitchFamily="49" charset="0"/>
              </a:rPr>
              <a:t>  </a:t>
            </a:r>
            <a:r>
              <a:rPr lang="en-US" altLang="en-US" sz="1400" b="1" dirty="0">
                <a:latin typeface="Courier New" panose="02070309020205020404" pitchFamily="49" charset="0"/>
                <a:cs typeface="Courier New" panose="02070309020205020404" pitchFamily="49" charset="0"/>
              </a:rPr>
              <a:t>// of the current tree in the order indicated by the argument</a:t>
            </a:r>
            <a:r>
              <a:rPr lang="en-US" altLang="en-US" sz="1400" b="1" dirty="0" smtClean="0">
                <a:latin typeface="Courier New" panose="02070309020205020404" pitchFamily="49" charset="0"/>
                <a:cs typeface="Courier New" panose="02070309020205020404" pitchFamily="49" charset="0"/>
              </a:rPr>
              <a:t>.</a:t>
            </a:r>
          </a:p>
          <a:p>
            <a:pPr marL="0" indent="0" eaLnBrk="1" hangingPunct="1">
              <a:buNone/>
            </a:pPr>
            <a:r>
              <a:rPr lang="en-US" altLang="en-US" sz="1400" b="1" dirty="0" smtClean="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17274251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sz="4000" dirty="0" smtClean="0"/>
              <a:t>Iteration</a:t>
            </a:r>
            <a:endParaRPr lang="en-US" sz="4000" dirty="0"/>
          </a:p>
        </p:txBody>
      </p:sp>
      <p:sp>
        <p:nvSpPr>
          <p:cNvPr id="3" name="Content Placeholder 2"/>
          <p:cNvSpPr>
            <a:spLocks noGrp="1"/>
          </p:cNvSpPr>
          <p:nvPr>
            <p:ph idx="1"/>
          </p:nvPr>
        </p:nvSpPr>
        <p:spPr>
          <a:xfrm>
            <a:off x="457200" y="1295400"/>
            <a:ext cx="8229600" cy="4983163"/>
          </a:xfrm>
        </p:spPr>
        <p:txBody>
          <a:bodyPr/>
          <a:lstStyle/>
          <a:p>
            <a:r>
              <a:rPr lang="en-US" sz="2800" dirty="0" smtClean="0"/>
              <a:t>In </a:t>
            </a:r>
            <a:r>
              <a:rPr lang="en-US" sz="2800" dirty="0"/>
              <a:t>addition to the getIterator method, a class that implements the </a:t>
            </a:r>
            <a:r>
              <a:rPr lang="en-US" sz="2800" dirty="0">
                <a:latin typeface="Courier New" panose="02070309020205020404" pitchFamily="49" charset="0"/>
                <a:cs typeface="Courier New" panose="02070309020205020404" pitchFamily="49" charset="0"/>
              </a:rPr>
              <a:t>BSTInterface</a:t>
            </a:r>
            <a:r>
              <a:rPr lang="en-US" sz="2800" dirty="0"/>
              <a:t> must provide a separate </a:t>
            </a:r>
            <a:r>
              <a:rPr lang="en-US" sz="2800" dirty="0">
                <a:latin typeface="Courier New" panose="02070309020205020404" pitchFamily="49" charset="0"/>
                <a:cs typeface="Courier New" panose="02070309020205020404" pitchFamily="49" charset="0"/>
              </a:rPr>
              <a:t>iterator</a:t>
            </a:r>
            <a:r>
              <a:rPr lang="en-US" sz="2800" dirty="0"/>
              <a:t> method, because </a:t>
            </a:r>
            <a:r>
              <a:rPr lang="en-US" sz="2800" dirty="0">
                <a:latin typeface="Courier New" panose="02070309020205020404" pitchFamily="49" charset="0"/>
                <a:cs typeface="Courier New" panose="02070309020205020404" pitchFamily="49" charset="0"/>
              </a:rPr>
              <a:t>BSTInterface</a:t>
            </a:r>
            <a:r>
              <a:rPr lang="en-US" sz="2800" dirty="0"/>
              <a:t> </a:t>
            </a:r>
            <a:r>
              <a:rPr lang="en-US" sz="2800" dirty="0" smtClean="0"/>
              <a:t>extends </a:t>
            </a:r>
            <a:r>
              <a:rPr lang="en-US" sz="2800" dirty="0">
                <a:latin typeface="Courier New" panose="02070309020205020404" pitchFamily="49" charset="0"/>
                <a:cs typeface="Courier New" panose="02070309020205020404" pitchFamily="49" charset="0"/>
              </a:rPr>
              <a:t>Iterable</a:t>
            </a:r>
            <a:r>
              <a:rPr lang="en-US" sz="2800" dirty="0"/>
              <a:t>. </a:t>
            </a:r>
            <a:endParaRPr lang="en-US" sz="2800" dirty="0" smtClean="0"/>
          </a:p>
          <a:p>
            <a:r>
              <a:rPr lang="en-US" sz="2800" dirty="0" smtClean="0"/>
              <a:t>This </a:t>
            </a:r>
            <a:r>
              <a:rPr lang="en-US" sz="2800" dirty="0"/>
              <a:t>method should return an </a:t>
            </a:r>
            <a:r>
              <a:rPr lang="en-US" sz="2800" dirty="0">
                <a:latin typeface="Courier New" panose="02070309020205020404" pitchFamily="49" charset="0"/>
                <a:cs typeface="Courier New" panose="02070309020205020404" pitchFamily="49" charset="0"/>
              </a:rPr>
              <a:t>Iterator</a:t>
            </a:r>
            <a:r>
              <a:rPr lang="en-US" sz="2800" dirty="0"/>
              <a:t> that provides iteration in the “natural” order of </a:t>
            </a:r>
            <a:r>
              <a:rPr lang="en-US" sz="2800" dirty="0" smtClean="0"/>
              <a:t>the </a:t>
            </a:r>
            <a:r>
              <a:rPr lang="en-US" sz="2800" dirty="0"/>
              <a:t>tree elements. </a:t>
            </a:r>
            <a:endParaRPr lang="en-US" sz="2800" dirty="0" smtClean="0"/>
          </a:p>
          <a:p>
            <a:r>
              <a:rPr lang="en-US" sz="2800" dirty="0" smtClean="0"/>
              <a:t>For </a:t>
            </a:r>
            <a:r>
              <a:rPr lang="en-US" sz="2800" dirty="0"/>
              <a:t>most applications this would be an inorder traversal, and we make </a:t>
            </a:r>
            <a:r>
              <a:rPr lang="en-US" sz="2800" dirty="0" smtClean="0"/>
              <a:t>that </a:t>
            </a:r>
            <a:r>
              <a:rPr lang="en-US" sz="2800" dirty="0"/>
              <a:t>assumption in our implementation</a:t>
            </a:r>
            <a:r>
              <a:rPr lang="en-US" sz="2800" dirty="0" smtClean="0"/>
              <a:t>.</a:t>
            </a:r>
            <a:endParaRPr lang="en-US" sz="2800" dirty="0"/>
          </a:p>
        </p:txBody>
      </p:sp>
    </p:spTree>
    <p:extLst>
      <p:ext uri="{BB962C8B-B14F-4D97-AF65-F5344CB8AC3E}">
        <p14:creationId xmlns:p14="http://schemas.microsoft.com/office/powerpoint/2010/main" val="42025439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sz="4000" dirty="0" smtClean="0"/>
              <a:t>Iteration</a:t>
            </a:r>
            <a:endParaRPr lang="en-US" sz="4000" dirty="0"/>
          </a:p>
        </p:txBody>
      </p:sp>
      <p:sp>
        <p:nvSpPr>
          <p:cNvPr id="3" name="Content Placeholder 2"/>
          <p:cNvSpPr>
            <a:spLocks noGrp="1"/>
          </p:cNvSpPr>
          <p:nvPr>
            <p:ph idx="1"/>
          </p:nvPr>
        </p:nvSpPr>
        <p:spPr>
          <a:xfrm>
            <a:off x="457200" y="1295400"/>
            <a:ext cx="8229600" cy="4983163"/>
          </a:xfrm>
        </p:spPr>
        <p:txBody>
          <a:bodyPr/>
          <a:lstStyle/>
          <a:p>
            <a:r>
              <a:rPr lang="en-US" sz="2800" dirty="0"/>
              <a:t>We intend the iterators created and returned by </a:t>
            </a:r>
            <a:r>
              <a:rPr lang="en-US" sz="2800" dirty="0">
                <a:latin typeface="Courier New" panose="02070309020205020404" pitchFamily="49" charset="0"/>
                <a:cs typeface="Courier New" panose="02070309020205020404" pitchFamily="49" charset="0"/>
              </a:rPr>
              <a:t>getIterator</a:t>
            </a:r>
            <a:r>
              <a:rPr lang="en-US" sz="2800" dirty="0"/>
              <a:t> and </a:t>
            </a:r>
            <a:r>
              <a:rPr lang="en-US" sz="2800" dirty="0">
                <a:latin typeface="Courier New" panose="02070309020205020404" pitchFamily="49" charset="0"/>
                <a:cs typeface="Courier New" panose="02070309020205020404" pitchFamily="49" charset="0"/>
              </a:rPr>
              <a:t>iterator</a:t>
            </a:r>
            <a:r>
              <a:rPr lang="en-US" sz="2800" dirty="0"/>
              <a:t> to </a:t>
            </a:r>
            <a:r>
              <a:rPr lang="en-US" sz="2800" dirty="0" smtClean="0"/>
              <a:t>provide </a:t>
            </a:r>
            <a:r>
              <a:rPr lang="en-US" sz="2800" dirty="0"/>
              <a:t>a </a:t>
            </a:r>
            <a:r>
              <a:rPr lang="en-US" sz="2800" b="1" dirty="0"/>
              <a:t>snapshot</a:t>
            </a:r>
            <a:r>
              <a:rPr lang="en-US" sz="2800" dirty="0"/>
              <a:t> of the tree as it exists at the time the iterator is requested. </a:t>
            </a:r>
            <a:endParaRPr lang="en-US" sz="2800" dirty="0" smtClean="0"/>
          </a:p>
          <a:p>
            <a:r>
              <a:rPr lang="en-US" sz="2800" dirty="0" smtClean="0"/>
              <a:t>They </a:t>
            </a:r>
            <a:r>
              <a:rPr lang="en-US" sz="2800" dirty="0"/>
              <a:t>represent </a:t>
            </a:r>
            <a:r>
              <a:rPr lang="en-US" sz="2800" dirty="0" smtClean="0"/>
              <a:t>the </a:t>
            </a:r>
            <a:r>
              <a:rPr lang="en-US" sz="2800" dirty="0"/>
              <a:t>state of the tree at that time and subsequent changes to the tree should not affect the results returned by the iterator’s </a:t>
            </a:r>
            <a:r>
              <a:rPr lang="en-US" sz="2800" dirty="0">
                <a:latin typeface="Courier New" panose="02070309020205020404" pitchFamily="49" charset="0"/>
                <a:cs typeface="Courier New" panose="02070309020205020404" pitchFamily="49" charset="0"/>
              </a:rPr>
              <a:t>hasNext</a:t>
            </a:r>
            <a:r>
              <a:rPr lang="en-US" sz="2800" dirty="0"/>
              <a:t> and </a:t>
            </a:r>
            <a:r>
              <a:rPr lang="en-US" sz="2800" dirty="0">
                <a:latin typeface="Courier New" panose="02070309020205020404" pitchFamily="49" charset="0"/>
                <a:cs typeface="Courier New" panose="02070309020205020404" pitchFamily="49" charset="0"/>
              </a:rPr>
              <a:t>next</a:t>
            </a:r>
            <a:r>
              <a:rPr lang="en-US" sz="2800" dirty="0"/>
              <a:t> methods. </a:t>
            </a:r>
            <a:endParaRPr lang="en-US" sz="2800" dirty="0" smtClean="0"/>
          </a:p>
          <a:p>
            <a:r>
              <a:rPr lang="en-US" sz="2800" dirty="0" smtClean="0"/>
              <a:t>Our </a:t>
            </a:r>
            <a:r>
              <a:rPr lang="en-US" sz="2800" dirty="0"/>
              <a:t>iterators will throw an </a:t>
            </a:r>
            <a:r>
              <a:rPr lang="en-US" sz="2800" dirty="0">
                <a:latin typeface="Courier New" panose="02070309020205020404" pitchFamily="49" charset="0"/>
                <a:cs typeface="Courier New" panose="02070309020205020404" pitchFamily="49" charset="0"/>
              </a:rPr>
              <a:t>UnsupportedOperationException</a:t>
            </a:r>
            <a:r>
              <a:rPr lang="en-US" sz="2800" dirty="0"/>
              <a:t> if </a:t>
            </a:r>
            <a:r>
              <a:rPr lang="en-US" sz="2800" dirty="0">
                <a:latin typeface="Courier New" panose="02070309020205020404" pitchFamily="49" charset="0"/>
                <a:cs typeface="Courier New" panose="02070309020205020404" pitchFamily="49" charset="0"/>
              </a:rPr>
              <a:t>remove</a:t>
            </a:r>
            <a:r>
              <a:rPr lang="en-US" sz="2800" dirty="0"/>
              <a:t> is invoked.</a:t>
            </a:r>
          </a:p>
        </p:txBody>
      </p:sp>
    </p:spTree>
    <p:extLst>
      <p:ext uri="{BB962C8B-B14F-4D97-AF65-F5344CB8AC3E}">
        <p14:creationId xmlns:p14="http://schemas.microsoft.com/office/powerpoint/2010/main" val="35083500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Example Application</a:t>
            </a:r>
            <a:endParaRPr lang="en-US" sz="4000" dirty="0"/>
          </a:p>
        </p:txBody>
      </p:sp>
      <p:sp>
        <p:nvSpPr>
          <p:cNvPr id="3" name="Content Placeholder 2"/>
          <p:cNvSpPr>
            <a:spLocks noGrp="1"/>
          </p:cNvSpPr>
          <p:nvPr>
            <p:ph idx="1"/>
          </p:nvPr>
        </p:nvSpPr>
        <p:spPr/>
        <p:txBody>
          <a:bodyPr/>
          <a:lstStyle/>
          <a:p>
            <a:r>
              <a:rPr lang="en-US" sz="2800" dirty="0" smtClean="0"/>
              <a:t>Instructors can review and demonstrate the application </a:t>
            </a:r>
            <a:r>
              <a:rPr lang="en-US" sz="2800" dirty="0" err="1" smtClean="0">
                <a:latin typeface="Courier New" panose="02070309020205020404" pitchFamily="49" charset="0"/>
                <a:cs typeface="Courier New" panose="02070309020205020404" pitchFamily="49" charset="0"/>
              </a:rPr>
              <a:t>BSTExample</a:t>
            </a:r>
            <a:r>
              <a:rPr lang="en-US" sz="2800" dirty="0" smtClean="0"/>
              <a:t> found in the </a:t>
            </a:r>
            <a:r>
              <a:rPr lang="en-US" sz="2800" dirty="0" smtClean="0">
                <a:latin typeface="Courier New" panose="02070309020205020404" pitchFamily="49" charset="0"/>
                <a:cs typeface="Courier New" panose="02070309020205020404" pitchFamily="49" charset="0"/>
              </a:rPr>
              <a:t>ch07.apps</a:t>
            </a:r>
            <a:r>
              <a:rPr lang="en-US" sz="2800" dirty="0" smtClean="0"/>
              <a:t> package</a:t>
            </a:r>
          </a:p>
          <a:p>
            <a:r>
              <a:rPr lang="en-US" sz="2800" dirty="0" smtClean="0"/>
              <a:t>This </a:t>
            </a:r>
            <a:r>
              <a:rPr lang="en-US" sz="2800" dirty="0"/>
              <a:t>application </a:t>
            </a:r>
            <a:r>
              <a:rPr lang="en-US" sz="2800" dirty="0" smtClean="0"/>
              <a:t>demonstrates </a:t>
            </a:r>
            <a:r>
              <a:rPr lang="en-US" sz="2800" dirty="0"/>
              <a:t>the use of iterators with our binary search tree </a:t>
            </a:r>
          </a:p>
        </p:txBody>
      </p:sp>
    </p:spTree>
    <p:extLst>
      <p:ext uri="{BB962C8B-B14F-4D97-AF65-F5344CB8AC3E}">
        <p14:creationId xmlns:p14="http://schemas.microsoft.com/office/powerpoint/2010/main" val="191491268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ltLang="en-US" sz="4000" dirty="0"/>
              <a:t>7</a:t>
            </a:r>
            <a:r>
              <a:rPr lang="en-US" altLang="en-US" sz="4000" dirty="0" smtClean="0"/>
              <a:t>.4 The Implementation Level: Basics</a:t>
            </a:r>
          </a:p>
        </p:txBody>
      </p:sp>
      <p:sp>
        <p:nvSpPr>
          <p:cNvPr id="18435" name="Rectangle 3"/>
          <p:cNvSpPr>
            <a:spLocks noGrp="1" noChangeArrowheads="1"/>
          </p:cNvSpPr>
          <p:nvPr>
            <p:ph type="body" sz="half" idx="1"/>
          </p:nvPr>
        </p:nvSpPr>
        <p:spPr>
          <a:xfrm>
            <a:off x="381000" y="1600200"/>
            <a:ext cx="8305800" cy="2057400"/>
          </a:xfrm>
        </p:spPr>
        <p:txBody>
          <a:bodyPr/>
          <a:lstStyle/>
          <a:p>
            <a:pPr eaLnBrk="1" hangingPunct="1"/>
            <a:r>
              <a:rPr lang="en-US" altLang="en-US" sz="2800" dirty="0" smtClean="0"/>
              <a:t>We define </a:t>
            </a:r>
            <a:r>
              <a:rPr lang="en-US" altLang="en-US" sz="2800" dirty="0" smtClean="0">
                <a:latin typeface="Courier New" panose="02070309020205020404" pitchFamily="49" charset="0"/>
              </a:rPr>
              <a:t>BSTNode.java</a:t>
            </a:r>
            <a:r>
              <a:rPr lang="en-US" altLang="en-US" sz="2800" dirty="0" smtClean="0"/>
              <a:t> in our </a:t>
            </a:r>
            <a:r>
              <a:rPr lang="en-US" altLang="en-US" sz="2800" dirty="0" smtClean="0">
                <a:latin typeface="Courier New" panose="02070309020205020404" pitchFamily="49" charset="0"/>
              </a:rPr>
              <a:t>support</a:t>
            </a:r>
            <a:r>
              <a:rPr lang="en-US" altLang="en-US" sz="2800" dirty="0" smtClean="0"/>
              <a:t> package to provide nodes for our binary search trees</a:t>
            </a:r>
          </a:p>
          <a:p>
            <a:pPr eaLnBrk="1" hangingPunct="1"/>
            <a:r>
              <a:rPr lang="en-US" altLang="en-US" sz="2800" dirty="0" smtClean="0"/>
              <a:t>Visually, a </a:t>
            </a:r>
            <a:r>
              <a:rPr lang="en-US" altLang="en-US" sz="2800" dirty="0" smtClean="0">
                <a:latin typeface="Courier New" panose="02070309020205020404" pitchFamily="49" charset="0"/>
              </a:rPr>
              <a:t>BSTNode</a:t>
            </a:r>
            <a:r>
              <a:rPr lang="en-US" altLang="en-US" sz="2800" dirty="0" smtClean="0"/>
              <a:t> object is:</a:t>
            </a:r>
          </a:p>
          <a:p>
            <a:pPr eaLnBrk="1" hangingPunct="1">
              <a:buFontTx/>
              <a:buNone/>
            </a:pPr>
            <a:endParaRPr lang="en-US" altLang="en-US" sz="2800" dirty="0" smtClean="0"/>
          </a:p>
        </p:txBody>
      </p:sp>
      <p:pic>
        <p:nvPicPr>
          <p:cNvPr id="6" name="Content Placeholder 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2184278" y="3657600"/>
            <a:ext cx="4775444" cy="2187575"/>
          </a:xfrm>
          <a:prstGeom prst="rect">
            <a:avLst/>
          </a:prstGeom>
        </p:spPr>
      </p:pic>
    </p:spTree>
    <p:extLst>
      <p:ext uri="{BB962C8B-B14F-4D97-AF65-F5344CB8AC3E}">
        <p14:creationId xmlns:p14="http://schemas.microsoft.com/office/powerpoint/2010/main" val="1117927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tLang="en-US" smtClean="0"/>
              <a:t>BSTNode.java</a:t>
            </a:r>
          </a:p>
        </p:txBody>
      </p:sp>
      <p:sp>
        <p:nvSpPr>
          <p:cNvPr id="19459" name="Text Box 4"/>
          <p:cNvSpPr txBox="1">
            <a:spLocks noChangeArrowheads="1"/>
          </p:cNvSpPr>
          <p:nvPr/>
        </p:nvSpPr>
        <p:spPr bwMode="auto">
          <a:xfrm>
            <a:off x="441325" y="1560513"/>
            <a:ext cx="8016875" cy="498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dirty="0"/>
              <a:t>instance variables:</a:t>
            </a:r>
          </a:p>
          <a:p>
            <a:pPr eaLnBrk="1" hangingPunct="1"/>
            <a:endParaRPr lang="en-US" altLang="en-US" dirty="0"/>
          </a:p>
          <a:p>
            <a:pPr eaLnBrk="1" hangingPunct="1"/>
            <a:r>
              <a:rPr lang="en-US" altLang="en-US" sz="1400" dirty="0">
                <a:latin typeface="Courier New" panose="02070309020205020404" pitchFamily="49" charset="0"/>
              </a:rPr>
              <a:t>  </a:t>
            </a:r>
            <a:r>
              <a:rPr lang="en-US" altLang="en-US" sz="1400" b="1" dirty="0" smtClean="0">
                <a:latin typeface="Courier New" panose="02070309020205020404" pitchFamily="49" charset="0"/>
              </a:rPr>
              <a:t>private </a:t>
            </a:r>
            <a:r>
              <a:rPr lang="en-US" altLang="en-US" sz="1400" b="1" dirty="0">
                <a:latin typeface="Courier New" panose="02070309020205020404" pitchFamily="49" charset="0"/>
              </a:rPr>
              <a:t>T info;                // The info in a BST node</a:t>
            </a:r>
          </a:p>
          <a:p>
            <a:pPr eaLnBrk="1" hangingPunct="1"/>
            <a:r>
              <a:rPr lang="en-US" altLang="en-US" sz="1400" b="1" dirty="0">
                <a:latin typeface="Courier New" panose="02070309020205020404" pitchFamily="49" charset="0"/>
              </a:rPr>
              <a:t>  </a:t>
            </a:r>
            <a:r>
              <a:rPr lang="en-US" altLang="en-US" sz="1400" b="1" dirty="0" smtClean="0">
                <a:latin typeface="Courier New" panose="02070309020205020404" pitchFamily="49" charset="0"/>
              </a:rPr>
              <a:t>private </a:t>
            </a:r>
            <a:r>
              <a:rPr lang="en-US" altLang="en-US" sz="1400" b="1" dirty="0">
                <a:latin typeface="Courier New" panose="02070309020205020404" pitchFamily="49" charset="0"/>
              </a:rPr>
              <a:t>BSTNode&lt;T&gt; left;       // A link to the left child node</a:t>
            </a:r>
          </a:p>
          <a:p>
            <a:pPr eaLnBrk="1" hangingPunct="1"/>
            <a:r>
              <a:rPr lang="en-US" altLang="en-US" sz="1400" b="1" dirty="0">
                <a:latin typeface="Courier New" panose="02070309020205020404" pitchFamily="49" charset="0"/>
              </a:rPr>
              <a:t>  </a:t>
            </a:r>
            <a:r>
              <a:rPr lang="en-US" altLang="en-US" sz="1400" b="1" dirty="0" smtClean="0">
                <a:latin typeface="Courier New" panose="02070309020205020404" pitchFamily="49" charset="0"/>
              </a:rPr>
              <a:t>private </a:t>
            </a:r>
            <a:r>
              <a:rPr lang="en-US" altLang="en-US" sz="1400" b="1" dirty="0">
                <a:latin typeface="Courier New" panose="02070309020205020404" pitchFamily="49" charset="0"/>
              </a:rPr>
              <a:t>BSTNode&lt;T&gt; right;      // A link to the right child node</a:t>
            </a:r>
          </a:p>
          <a:p>
            <a:pPr eaLnBrk="1" hangingPunct="1"/>
            <a:endParaRPr lang="en-US" altLang="en-US" sz="1400" dirty="0">
              <a:latin typeface="Courier New" panose="02070309020205020404" pitchFamily="49" charset="0"/>
            </a:endParaRPr>
          </a:p>
          <a:p>
            <a:pPr eaLnBrk="1" hangingPunct="1"/>
            <a:r>
              <a:rPr lang="en-US" altLang="en-US" sz="2400" dirty="0"/>
              <a:t>Constructor:</a:t>
            </a:r>
          </a:p>
          <a:p>
            <a:pPr eaLnBrk="1" hangingPunct="1"/>
            <a:r>
              <a:rPr lang="en-US" altLang="en-US" sz="1400" dirty="0">
                <a:latin typeface="Courier New" panose="02070309020205020404" pitchFamily="49" charset="0"/>
              </a:rPr>
              <a:t>  </a:t>
            </a:r>
          </a:p>
          <a:p>
            <a:pPr eaLnBrk="1" hangingPunct="1"/>
            <a:r>
              <a:rPr lang="en-US" altLang="en-US" sz="1400" dirty="0">
                <a:latin typeface="Courier New" panose="02070309020205020404" pitchFamily="49" charset="0"/>
              </a:rPr>
              <a:t>  </a:t>
            </a:r>
            <a:r>
              <a:rPr lang="en-US" altLang="en-US" sz="1400" b="1" dirty="0">
                <a:latin typeface="Courier New" panose="02070309020205020404" pitchFamily="49" charset="0"/>
              </a:rPr>
              <a:t>public BSTNode(T info)</a:t>
            </a:r>
          </a:p>
          <a:p>
            <a:pPr eaLnBrk="1" hangingPunct="1"/>
            <a:r>
              <a:rPr lang="en-US" altLang="en-US" sz="1400" b="1" dirty="0">
                <a:latin typeface="Courier New" panose="02070309020205020404" pitchFamily="49" charset="0"/>
              </a:rPr>
              <a:t>  {</a:t>
            </a:r>
          </a:p>
          <a:p>
            <a:pPr eaLnBrk="1" hangingPunct="1"/>
            <a:r>
              <a:rPr lang="en-US" altLang="en-US" sz="1400" b="1" dirty="0">
                <a:latin typeface="Courier New" panose="02070309020205020404" pitchFamily="49" charset="0"/>
              </a:rPr>
              <a:t>    this.info = info;</a:t>
            </a:r>
          </a:p>
          <a:p>
            <a:pPr eaLnBrk="1" hangingPunct="1"/>
            <a:r>
              <a:rPr lang="en-US" altLang="en-US" sz="1400" b="1" dirty="0">
                <a:latin typeface="Courier New" panose="02070309020205020404" pitchFamily="49" charset="0"/>
              </a:rPr>
              <a:t>    left = null;</a:t>
            </a:r>
          </a:p>
          <a:p>
            <a:pPr eaLnBrk="1" hangingPunct="1"/>
            <a:r>
              <a:rPr lang="en-US" altLang="en-US" sz="1400" b="1" dirty="0">
                <a:latin typeface="Courier New" panose="02070309020205020404" pitchFamily="49" charset="0"/>
              </a:rPr>
              <a:t>    right = null;</a:t>
            </a:r>
          </a:p>
          <a:p>
            <a:pPr eaLnBrk="1" hangingPunct="1"/>
            <a:r>
              <a:rPr lang="en-US" altLang="en-US" sz="1400" b="1" dirty="0">
                <a:latin typeface="Courier New" panose="02070309020205020404" pitchFamily="49" charset="0"/>
              </a:rPr>
              <a:t>  } </a:t>
            </a:r>
          </a:p>
          <a:p>
            <a:pPr eaLnBrk="1" hangingPunct="1"/>
            <a:endParaRPr lang="en-US" altLang="en-US" sz="1400" dirty="0">
              <a:latin typeface="Courier New" panose="02070309020205020404" pitchFamily="49" charset="0"/>
            </a:endParaRPr>
          </a:p>
          <a:p>
            <a:pPr eaLnBrk="1" hangingPunct="1"/>
            <a:endParaRPr lang="en-US" altLang="en-US" dirty="0"/>
          </a:p>
          <a:p>
            <a:pPr eaLnBrk="1" hangingPunct="1"/>
            <a:r>
              <a:rPr lang="en-US" altLang="en-US" sz="2000" dirty="0"/>
              <a:t>Plus it includes the standard setters and getters</a:t>
            </a:r>
          </a:p>
          <a:p>
            <a:pPr eaLnBrk="1" hangingPunct="1"/>
            <a:endParaRPr lang="en-US" altLang="en-US" sz="2400" dirty="0"/>
          </a:p>
          <a:p>
            <a:pPr eaLnBrk="1" hangingPunct="1"/>
            <a:endParaRPr lang="en-US" altLang="en-US" dirty="0"/>
          </a:p>
        </p:txBody>
      </p:sp>
    </p:spTree>
    <p:extLst>
      <p:ext uri="{BB962C8B-B14F-4D97-AF65-F5344CB8AC3E}">
        <p14:creationId xmlns:p14="http://schemas.microsoft.com/office/powerpoint/2010/main" val="9749127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en-US" sz="4000" smtClean="0"/>
              <a:t>Beginning of </a:t>
            </a:r>
            <a:r>
              <a:rPr lang="en-US" altLang="en-US" sz="4000" smtClean="0">
                <a:latin typeface="Courier New" panose="02070309020205020404" pitchFamily="49" charset="0"/>
              </a:rPr>
              <a:t>BinarySearchTree.java</a:t>
            </a:r>
          </a:p>
        </p:txBody>
      </p:sp>
      <p:sp>
        <p:nvSpPr>
          <p:cNvPr id="20483" name="Text Box 4"/>
          <p:cNvSpPr txBox="1">
            <a:spLocks noChangeArrowheads="1"/>
          </p:cNvSpPr>
          <p:nvPr/>
        </p:nvSpPr>
        <p:spPr bwMode="auto">
          <a:xfrm>
            <a:off x="228600" y="1752600"/>
            <a:ext cx="8866188"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b="1" dirty="0">
                <a:latin typeface="Courier New" panose="02070309020205020404" pitchFamily="49" charset="0"/>
              </a:rPr>
              <a:t>package ch07.trees</a:t>
            </a:r>
            <a:r>
              <a:rPr lang="en-US" altLang="en-US" sz="1400" b="1" dirty="0" smtClean="0">
                <a:latin typeface="Courier New" panose="02070309020205020404" pitchFamily="49" charset="0"/>
              </a:rPr>
              <a:t>;</a:t>
            </a:r>
          </a:p>
          <a:p>
            <a:pPr eaLnBrk="1" hangingPunct="1"/>
            <a:endParaRPr lang="en-US" altLang="en-US" sz="1400" b="1" dirty="0">
              <a:latin typeface="Courier New" panose="02070309020205020404" pitchFamily="49" charset="0"/>
            </a:endParaRPr>
          </a:p>
          <a:p>
            <a:pPr eaLnBrk="1" hangingPunct="1"/>
            <a:r>
              <a:rPr lang="en-US" altLang="en-US" sz="1400" b="1" dirty="0">
                <a:latin typeface="Courier New" panose="02070309020205020404" pitchFamily="49" charset="0"/>
              </a:rPr>
              <a:t>import java.util.*;   // Iterator, </a:t>
            </a:r>
            <a:r>
              <a:rPr lang="en-US" altLang="en-US" sz="1400" b="1" dirty="0" smtClean="0">
                <a:latin typeface="Courier New" panose="02070309020205020404" pitchFamily="49" charset="0"/>
              </a:rPr>
              <a:t>Comparator</a:t>
            </a:r>
          </a:p>
          <a:p>
            <a:pPr eaLnBrk="1" hangingPunct="1"/>
            <a:endParaRPr lang="en-US" altLang="en-US" sz="1400" b="1" dirty="0">
              <a:latin typeface="Courier New" panose="02070309020205020404" pitchFamily="49" charset="0"/>
            </a:endParaRPr>
          </a:p>
          <a:p>
            <a:pPr eaLnBrk="1" hangingPunct="1"/>
            <a:r>
              <a:rPr lang="en-US" altLang="en-US" sz="1400" b="1" dirty="0">
                <a:latin typeface="Courier New" panose="02070309020205020404" pitchFamily="49" charset="0"/>
              </a:rPr>
              <a:t>import ch04.queues.*; </a:t>
            </a:r>
            <a:endParaRPr lang="en-US" altLang="en-US" sz="1400" b="1" dirty="0" smtClean="0">
              <a:latin typeface="Courier New" panose="02070309020205020404" pitchFamily="49" charset="0"/>
            </a:endParaRPr>
          </a:p>
          <a:p>
            <a:pPr eaLnBrk="1" hangingPunct="1"/>
            <a:r>
              <a:rPr lang="en-US" altLang="en-US" sz="1400" b="1" dirty="0" smtClean="0">
                <a:latin typeface="Courier New" panose="02070309020205020404" pitchFamily="49" charset="0"/>
              </a:rPr>
              <a:t>import </a:t>
            </a:r>
            <a:r>
              <a:rPr lang="en-US" altLang="en-US" sz="1400" b="1" dirty="0">
                <a:latin typeface="Courier New" panose="02070309020205020404" pitchFamily="49" charset="0"/>
              </a:rPr>
              <a:t>ch02.stacks.*; </a:t>
            </a:r>
            <a:endParaRPr lang="en-US" altLang="en-US" sz="1400" b="1" dirty="0" smtClean="0">
              <a:latin typeface="Courier New" panose="02070309020205020404" pitchFamily="49" charset="0"/>
            </a:endParaRPr>
          </a:p>
          <a:p>
            <a:pPr eaLnBrk="1" hangingPunct="1"/>
            <a:r>
              <a:rPr lang="en-US" altLang="en-US" sz="1400" b="1" dirty="0" smtClean="0">
                <a:latin typeface="Courier New" panose="02070309020205020404" pitchFamily="49" charset="0"/>
              </a:rPr>
              <a:t>import </a:t>
            </a:r>
            <a:r>
              <a:rPr lang="en-US" altLang="en-US" sz="1400" b="1" dirty="0" err="1">
                <a:latin typeface="Courier New" panose="02070309020205020404" pitchFamily="49" charset="0"/>
              </a:rPr>
              <a:t>support.BSTNode</a:t>
            </a:r>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      </a:t>
            </a:r>
            <a:endParaRPr lang="en-US" altLang="en-US" sz="1400" b="1" dirty="0">
              <a:latin typeface="Courier New" panose="02070309020205020404" pitchFamily="49" charset="0"/>
            </a:endParaRPr>
          </a:p>
          <a:p>
            <a:pPr eaLnBrk="1" hangingPunct="1"/>
            <a:r>
              <a:rPr lang="en-US" altLang="en-US" sz="1400" b="1" dirty="0">
                <a:latin typeface="Courier New" panose="02070309020205020404" pitchFamily="49" charset="0"/>
              </a:rPr>
              <a:t>public class BinarySearchTree&lt;T&gt; implements BSTInterface&lt;T&gt; </a:t>
            </a:r>
            <a:endParaRPr lang="en-US" altLang="en-US" sz="1400" b="1" dirty="0" smtClean="0">
              <a:latin typeface="Courier New" panose="02070309020205020404" pitchFamily="49" charset="0"/>
            </a:endParaRPr>
          </a:p>
          <a:p>
            <a:pPr eaLnBrk="1" hangingPunct="1"/>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protected BSTNode&lt;T&gt; root;      // reference to the root of this </a:t>
            </a:r>
            <a:r>
              <a:rPr lang="en-US" altLang="en-US" sz="1400" b="1" dirty="0" smtClean="0">
                <a:latin typeface="Courier New" panose="02070309020205020404" pitchFamily="49" charset="0"/>
              </a:rPr>
              <a:t>BST</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protected Comparator&lt;T&gt; comp;   // used for all </a:t>
            </a:r>
            <a:r>
              <a:rPr lang="en-US" altLang="en-US" sz="1400" b="1" dirty="0" smtClean="0">
                <a:latin typeface="Courier New" panose="02070309020205020404" pitchFamily="49" charset="0"/>
              </a:rPr>
              <a:t>comparisons</a:t>
            </a:r>
          </a:p>
          <a:p>
            <a:pPr eaLnBrk="1" hangingPunct="1"/>
            <a:endParaRPr lang="en-US" altLang="en-US" sz="1400" b="1" dirty="0">
              <a:latin typeface="Courier New" panose="02070309020205020404" pitchFamily="49" charset="0"/>
            </a:endParaRPr>
          </a:p>
          <a:p>
            <a:pPr eaLnBrk="1" hangingPunct="1"/>
            <a:r>
              <a:rPr lang="en-US" altLang="en-US" sz="1400" b="1" dirty="0">
                <a:latin typeface="Courier New" panose="02070309020205020404" pitchFamily="49" charset="0"/>
              </a:rPr>
              <a:t>  protected boolean found;   // used by </a:t>
            </a:r>
            <a:r>
              <a:rPr lang="en-US" altLang="en-US" sz="1400" b="1" dirty="0" smtClean="0">
                <a:latin typeface="Courier New" panose="02070309020205020404" pitchFamily="49" charset="0"/>
              </a:rPr>
              <a:t>remove</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 .</a:t>
            </a:r>
          </a:p>
        </p:txBody>
      </p:sp>
    </p:spTree>
    <p:extLst>
      <p:ext uri="{BB962C8B-B14F-4D97-AF65-F5344CB8AC3E}">
        <p14:creationId xmlns:p14="http://schemas.microsoft.com/office/powerpoint/2010/main" val="39679252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Binary Search Tree</a:t>
            </a:r>
            <a:endParaRPr lang="en-US" sz="4000" dirty="0"/>
          </a:p>
        </p:txBody>
      </p:sp>
      <p:sp>
        <p:nvSpPr>
          <p:cNvPr id="3" name="Content Placeholder 2"/>
          <p:cNvSpPr>
            <a:spLocks noGrp="1"/>
          </p:cNvSpPr>
          <p:nvPr>
            <p:ph idx="1"/>
          </p:nvPr>
        </p:nvSpPr>
        <p:spPr/>
        <p:txBody>
          <a:bodyPr/>
          <a:lstStyle/>
          <a:p>
            <a:r>
              <a:rPr lang="en-US" sz="2800" dirty="0" smtClean="0"/>
              <a:t>When maintaining a sorted list</a:t>
            </a:r>
          </a:p>
          <a:p>
            <a:pPr lvl="1"/>
            <a:r>
              <a:rPr lang="en-US" sz="2400" dirty="0" smtClean="0"/>
              <a:t>Linked List requires O(N) </a:t>
            </a:r>
            <a:r>
              <a:rPr lang="en-US" sz="2400" dirty="0" smtClean="0"/>
              <a:t>find location</a:t>
            </a:r>
            <a:r>
              <a:rPr lang="en-US" sz="2400" dirty="0" smtClean="0"/>
              <a:t>, </a:t>
            </a:r>
            <a:r>
              <a:rPr lang="en-US" sz="2400" dirty="0" smtClean="0"/>
              <a:t>O(1) insertion</a:t>
            </a:r>
          </a:p>
          <a:p>
            <a:pPr lvl="1"/>
            <a:r>
              <a:rPr lang="en-US" sz="2400" dirty="0" smtClean="0"/>
              <a:t>Array </a:t>
            </a:r>
            <a:r>
              <a:rPr lang="en-US" sz="2400" dirty="0"/>
              <a:t>requires </a:t>
            </a:r>
            <a:r>
              <a:rPr lang="en-US" sz="2400" dirty="0" smtClean="0"/>
              <a:t>O(log</a:t>
            </a:r>
            <a:r>
              <a:rPr lang="en-US" sz="2400" baseline="-25000" dirty="0" smtClean="0"/>
              <a:t>2</a:t>
            </a:r>
            <a:r>
              <a:rPr lang="en-US" sz="2400" dirty="0" smtClean="0"/>
              <a:t>N) find location, </a:t>
            </a:r>
            <a:r>
              <a:rPr lang="en-US" sz="2400" dirty="0" smtClean="0"/>
              <a:t>O(N) insertion</a:t>
            </a:r>
          </a:p>
          <a:p>
            <a:pPr lvl="1"/>
            <a:r>
              <a:rPr lang="en-US" sz="2400" dirty="0" smtClean="0"/>
              <a:t>Binary Search Tree, in general allows </a:t>
            </a:r>
            <a:r>
              <a:rPr lang="en-US" sz="2400" dirty="0"/>
              <a:t>O(log</a:t>
            </a:r>
            <a:r>
              <a:rPr lang="en-US" sz="2400" baseline="-25000" dirty="0"/>
              <a:t>2</a:t>
            </a:r>
            <a:r>
              <a:rPr lang="en-US" sz="2400" dirty="0"/>
              <a:t>N) find </a:t>
            </a:r>
            <a:r>
              <a:rPr lang="en-US" sz="2400" dirty="0" smtClean="0"/>
              <a:t>location</a:t>
            </a:r>
            <a:r>
              <a:rPr lang="en-US" sz="2400" dirty="0">
                <a:solidFill>
                  <a:srgbClr val="000000"/>
                </a:solidFill>
                <a:ea typeface="+mn-ea"/>
                <a:cs typeface="+mn-cs"/>
              </a:rPr>
              <a:t> , O(1) insertion</a:t>
            </a:r>
            <a:endParaRPr lang="en-US" sz="2800" dirty="0"/>
          </a:p>
          <a:p>
            <a:endParaRPr lang="en-US" sz="2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4038600"/>
            <a:ext cx="7362825" cy="1739808"/>
          </a:xfrm>
          <a:prstGeom prst="rect">
            <a:avLst/>
          </a:prstGeom>
        </p:spPr>
      </p:pic>
    </p:spTree>
    <p:extLst>
      <p:ext uri="{BB962C8B-B14F-4D97-AF65-F5344CB8AC3E}">
        <p14:creationId xmlns:p14="http://schemas.microsoft.com/office/powerpoint/2010/main" val="19113218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en-US" sz="4000" dirty="0" smtClean="0"/>
              <a:t>The Constructors</a:t>
            </a:r>
            <a:endParaRPr lang="en-US" altLang="en-US" sz="4000" dirty="0" smtClean="0">
              <a:latin typeface="Courier New" panose="02070309020205020404" pitchFamily="49" charset="0"/>
            </a:endParaRPr>
          </a:p>
        </p:txBody>
      </p:sp>
      <p:sp>
        <p:nvSpPr>
          <p:cNvPr id="20483" name="Text Box 4"/>
          <p:cNvSpPr txBox="1">
            <a:spLocks noChangeArrowheads="1"/>
          </p:cNvSpPr>
          <p:nvPr/>
        </p:nvSpPr>
        <p:spPr bwMode="auto">
          <a:xfrm>
            <a:off x="277812" y="1524000"/>
            <a:ext cx="8866188" cy="461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b="1" dirty="0" smtClean="0">
                <a:latin typeface="Courier New" panose="02070309020205020404" pitchFamily="49" charset="0"/>
              </a:rPr>
              <a:t>public </a:t>
            </a:r>
            <a:r>
              <a:rPr lang="en-US" altLang="en-US" sz="1400" b="1" dirty="0">
                <a:latin typeface="Courier New" panose="02070309020205020404" pitchFamily="49" charset="0"/>
              </a:rPr>
              <a:t>BinarySearchTree()   </a:t>
            </a:r>
            <a:endParaRPr lang="en-US" altLang="en-US" sz="1400" b="1" dirty="0" smtClean="0">
              <a:latin typeface="Courier New" panose="02070309020205020404" pitchFamily="49" charset="0"/>
            </a:endParaRP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Precondition: T implements Comparable  </a:t>
            </a:r>
            <a:endParaRPr lang="en-US" altLang="en-US" sz="1400" b="1" dirty="0" smtClean="0">
              <a:latin typeface="Courier New" panose="02070309020205020404" pitchFamily="49" charset="0"/>
            </a:endParaRP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Creates an empty BST object - uses the natural order of elements.  </a:t>
            </a:r>
            <a:endParaRPr lang="en-US" altLang="en-US" sz="1400" b="1" dirty="0" smtClean="0">
              <a:latin typeface="Courier New" panose="02070309020205020404" pitchFamily="49" charset="0"/>
            </a:endParaRPr>
          </a:p>
          <a:p>
            <a:pPr eaLnBrk="1" hangingPunct="1"/>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root = null</a:t>
            </a:r>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comp = new Comparator&lt;T</a:t>
            </a:r>
            <a:r>
              <a:rPr lang="en-US" altLang="en-US" sz="1400" b="1" dirty="0" smtClean="0">
                <a:latin typeface="Courier New" panose="02070309020205020404" pitchFamily="49" charset="0"/>
              </a:rPr>
              <a:t>&gt;()</a:t>
            </a:r>
          </a:p>
          <a:p>
            <a:pPr eaLnBrk="1" hangingPunct="1"/>
            <a:r>
              <a:rPr lang="en-US" altLang="en-US" sz="1400" b="1" dirty="0" smtClean="0">
                <a:latin typeface="Courier New" panose="02070309020205020404" pitchFamily="49" charset="0"/>
              </a:rPr>
              <a:t>   {</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public int compare(T element1, T element2</a:t>
            </a:r>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       {</a:t>
            </a:r>
          </a:p>
          <a:p>
            <a:pPr eaLnBrk="1" hangingPunct="1"/>
            <a:r>
              <a:rPr lang="en-US" altLang="en-US" sz="1400" b="1" dirty="0">
                <a:latin typeface="Courier New" panose="02070309020205020404" pitchFamily="49" charset="0"/>
              </a:rPr>
              <a:t> </a:t>
            </a:r>
            <a:r>
              <a:rPr lang="en-US" altLang="en-US" sz="1400" b="1" dirty="0" smtClean="0">
                <a:latin typeface="Courier New" panose="02070309020205020404" pitchFamily="49" charset="0"/>
              </a:rPr>
              <a:t>         </a:t>
            </a:r>
            <a:r>
              <a:rPr lang="en-US" altLang="en-US" sz="1400" b="1" dirty="0">
                <a:latin typeface="Courier New" panose="02070309020205020404" pitchFamily="49" charset="0"/>
              </a:rPr>
              <a:t>return ((Comparable)element1).compareTo(element2</a:t>
            </a:r>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       }</a:t>
            </a:r>
          </a:p>
          <a:p>
            <a:pPr eaLnBrk="1" hangingPunct="1"/>
            <a:r>
              <a:rPr lang="en-US" altLang="en-US" sz="1400" b="1" dirty="0" smtClean="0">
                <a:latin typeface="Courier New" panose="02070309020205020404" pitchFamily="49" charset="0"/>
              </a:rPr>
              <a:t>   };</a:t>
            </a:r>
          </a:p>
          <a:p>
            <a:pPr eaLnBrk="1" hangingPunct="1"/>
            <a:r>
              <a:rPr lang="en-US" altLang="en-US" sz="1400" b="1" dirty="0" smtClean="0">
                <a:latin typeface="Courier New" panose="02070309020205020404" pitchFamily="49" charset="0"/>
              </a:rPr>
              <a:t>}</a:t>
            </a:r>
          </a:p>
          <a:p>
            <a:pPr eaLnBrk="1" hangingPunct="1"/>
            <a:endParaRPr lang="en-US" altLang="en-US" sz="1400" b="1" dirty="0">
              <a:latin typeface="Courier New" panose="02070309020205020404" pitchFamily="49" charset="0"/>
            </a:endParaRPr>
          </a:p>
          <a:p>
            <a:pPr eaLnBrk="1" hangingPunct="1"/>
            <a:r>
              <a:rPr lang="en-US" altLang="en-US" sz="1400" b="1" dirty="0" smtClean="0">
                <a:latin typeface="Courier New" panose="02070309020205020404" pitchFamily="49" charset="0"/>
              </a:rPr>
              <a:t>public </a:t>
            </a:r>
            <a:r>
              <a:rPr lang="en-US" altLang="en-US" sz="1400" b="1" dirty="0">
                <a:latin typeface="Courier New" panose="02070309020205020404" pitchFamily="49" charset="0"/>
              </a:rPr>
              <a:t>BinarySearchTree(Comparator&lt;T&gt; comp)   </a:t>
            </a:r>
            <a:endParaRPr lang="en-US" altLang="en-US" sz="1400" b="1" dirty="0" smtClean="0">
              <a:latin typeface="Courier New" panose="02070309020205020404" pitchFamily="49" charset="0"/>
            </a:endParaRP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Creates an empty BST object - uses Comparator comp for order </a:t>
            </a:r>
            <a:r>
              <a:rPr lang="en-US" altLang="en-US" sz="1400" b="1" dirty="0" smtClean="0">
                <a:latin typeface="Courier New" panose="02070309020205020404" pitchFamily="49" charset="0"/>
              </a:rPr>
              <a:t>of </a:t>
            </a:r>
            <a:r>
              <a:rPr lang="en-US" altLang="en-US" sz="1400" b="1" dirty="0">
                <a:latin typeface="Courier New" panose="02070309020205020404" pitchFamily="49" charset="0"/>
              </a:rPr>
              <a:t>elements.  </a:t>
            </a:r>
            <a:endParaRPr lang="en-US" altLang="en-US" sz="1400" b="1" dirty="0" smtClean="0">
              <a:latin typeface="Courier New" panose="02070309020205020404" pitchFamily="49" charset="0"/>
            </a:endParaRPr>
          </a:p>
          <a:p>
            <a:pPr eaLnBrk="1" hangingPunct="1"/>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root = null</a:t>
            </a:r>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   </a:t>
            </a:r>
            <a:r>
              <a:rPr lang="en-US" altLang="en-US" sz="1400" b="1" dirty="0" err="1">
                <a:latin typeface="Courier New" panose="02070309020205020404" pitchFamily="49" charset="0"/>
              </a:rPr>
              <a:t>this.comp</a:t>
            </a:r>
            <a:r>
              <a:rPr lang="en-US" altLang="en-US" sz="1400" b="1" dirty="0">
                <a:latin typeface="Courier New" panose="02070309020205020404" pitchFamily="49" charset="0"/>
              </a:rPr>
              <a:t> = comp</a:t>
            </a:r>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 .</a:t>
            </a:r>
          </a:p>
        </p:txBody>
      </p:sp>
    </p:spTree>
    <p:extLst>
      <p:ext uri="{BB962C8B-B14F-4D97-AF65-F5344CB8AC3E}">
        <p14:creationId xmlns:p14="http://schemas.microsoft.com/office/powerpoint/2010/main" val="2748613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57200" y="152400"/>
            <a:ext cx="8229600" cy="792162"/>
          </a:xfrm>
        </p:spPr>
        <p:txBody>
          <a:bodyPr/>
          <a:lstStyle/>
          <a:p>
            <a:pPr eaLnBrk="1" hangingPunct="1"/>
            <a:r>
              <a:rPr lang="en-US" altLang="en-US" dirty="0" smtClean="0"/>
              <a:t>Example Observer methods</a:t>
            </a:r>
          </a:p>
        </p:txBody>
      </p:sp>
      <p:sp>
        <p:nvSpPr>
          <p:cNvPr id="21507" name="Text Box 4"/>
          <p:cNvSpPr txBox="1">
            <a:spLocks noChangeArrowheads="1"/>
          </p:cNvSpPr>
          <p:nvPr/>
        </p:nvSpPr>
        <p:spPr bwMode="auto">
          <a:xfrm>
            <a:off x="457200" y="1149846"/>
            <a:ext cx="8229600"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b="1" dirty="0">
                <a:latin typeface="Courier New" panose="02070309020205020404" pitchFamily="49" charset="0"/>
              </a:rPr>
              <a:t>public boolean isFull() </a:t>
            </a:r>
            <a:endParaRPr lang="en-US" altLang="en-US" sz="1400" b="1" dirty="0" smtClean="0">
              <a:latin typeface="Courier New" panose="02070309020205020404" pitchFamily="49" charset="0"/>
            </a:endParaRP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Returns false; this link-based BST is never full. </a:t>
            </a:r>
            <a:endParaRPr lang="en-US" altLang="en-US" sz="1400" b="1" dirty="0" smtClean="0">
              <a:latin typeface="Courier New" panose="02070309020205020404" pitchFamily="49" charset="0"/>
            </a:endParaRPr>
          </a:p>
          <a:p>
            <a:pPr eaLnBrk="1" hangingPunct="1"/>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return false</a:t>
            </a:r>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a:t>
            </a:r>
          </a:p>
          <a:p>
            <a:pPr eaLnBrk="1" hangingPunct="1"/>
            <a:endParaRPr lang="en-US" altLang="en-US" sz="1400" b="1" dirty="0">
              <a:latin typeface="Courier New" panose="02070309020205020404" pitchFamily="49" charset="0"/>
            </a:endParaRPr>
          </a:p>
          <a:p>
            <a:pPr eaLnBrk="1" hangingPunct="1"/>
            <a:r>
              <a:rPr lang="en-US" altLang="en-US" sz="1400" b="1" dirty="0">
                <a:latin typeface="Courier New" panose="02070309020205020404" pitchFamily="49" charset="0"/>
              </a:rPr>
              <a:t>public boolean isEmpty() </a:t>
            </a:r>
            <a:endParaRPr lang="en-US" altLang="en-US" sz="1400" b="1" dirty="0" smtClean="0">
              <a:latin typeface="Courier New" panose="02070309020205020404" pitchFamily="49" charset="0"/>
            </a:endParaRP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Returns true if this BST is empty; otherwise, returns false. </a:t>
            </a:r>
            <a:endParaRPr lang="en-US" altLang="en-US" sz="1400" b="1" dirty="0" smtClean="0">
              <a:latin typeface="Courier New" panose="02070309020205020404" pitchFamily="49" charset="0"/>
            </a:endParaRPr>
          </a:p>
          <a:p>
            <a:pPr eaLnBrk="1" hangingPunct="1"/>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return (root == null</a:t>
            </a:r>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a:t>
            </a:r>
          </a:p>
          <a:p>
            <a:pPr eaLnBrk="1" hangingPunct="1"/>
            <a:endParaRPr lang="en-US" altLang="en-US" sz="1400" b="1" dirty="0">
              <a:latin typeface="Courier New" panose="02070309020205020404" pitchFamily="49" charset="0"/>
            </a:endParaRPr>
          </a:p>
          <a:p>
            <a:pPr eaLnBrk="1" hangingPunct="1"/>
            <a:r>
              <a:rPr lang="en-US" altLang="en-US" sz="1400" b="1" dirty="0">
                <a:latin typeface="Courier New" panose="02070309020205020404" pitchFamily="49" charset="0"/>
              </a:rPr>
              <a:t>public T min() </a:t>
            </a:r>
            <a:endParaRPr lang="en-US" altLang="en-US" sz="1400" b="1" dirty="0" smtClean="0">
              <a:latin typeface="Courier New" panose="02070309020205020404" pitchFamily="49" charset="0"/>
            </a:endParaRP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If this BST is empty, returns null; </a:t>
            </a:r>
            <a:endParaRPr lang="en-US" altLang="en-US" sz="1400" b="1" dirty="0" smtClean="0">
              <a:latin typeface="Courier New" panose="02070309020205020404" pitchFamily="49" charset="0"/>
            </a:endParaRPr>
          </a:p>
          <a:p>
            <a:pPr eaLnBrk="1" hangingPunct="1"/>
            <a:r>
              <a:rPr lang="en-US" altLang="en-US" sz="1400" b="1" dirty="0" smtClean="0">
                <a:latin typeface="Courier New" panose="02070309020205020404" pitchFamily="49" charset="0"/>
              </a:rPr>
              <a:t>// otherwise </a:t>
            </a:r>
            <a:r>
              <a:rPr lang="en-US" altLang="en-US" sz="1400" b="1" dirty="0">
                <a:latin typeface="Courier New" panose="02070309020205020404" pitchFamily="49" charset="0"/>
              </a:rPr>
              <a:t>returns the smallest element of the tree. </a:t>
            </a:r>
            <a:endParaRPr lang="en-US" altLang="en-US" sz="1400" b="1" dirty="0" smtClean="0">
              <a:latin typeface="Courier New" panose="02070309020205020404" pitchFamily="49" charset="0"/>
            </a:endParaRPr>
          </a:p>
          <a:p>
            <a:pPr eaLnBrk="1" hangingPunct="1"/>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if (isEmpty</a:t>
            </a:r>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return null</a:t>
            </a:r>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  else</a:t>
            </a:r>
          </a:p>
          <a:p>
            <a:pPr eaLnBrk="1" hangingPunct="1"/>
            <a:r>
              <a:rPr lang="en-US" altLang="en-US" sz="1400" b="1" dirty="0" smtClean="0">
                <a:latin typeface="Courier New" panose="02070309020205020404" pitchFamily="49" charset="0"/>
              </a:rPr>
              <a:t>  {</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BSTNode&lt;T&gt; node = root</a:t>
            </a:r>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while (node.getLeft() != null</a:t>
            </a:r>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node = node.getLeft</a:t>
            </a:r>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return </a:t>
            </a:r>
            <a:r>
              <a:rPr lang="en-US" altLang="en-US" sz="1400" b="1" dirty="0" err="1">
                <a:latin typeface="Courier New" panose="02070309020205020404" pitchFamily="49" charset="0"/>
              </a:rPr>
              <a:t>node.getInfo</a:t>
            </a:r>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  }</a:t>
            </a:r>
          </a:p>
          <a:p>
            <a:pPr eaLnBrk="1" hangingPunct="1"/>
            <a:r>
              <a:rPr lang="en-US" altLang="en-US" sz="1400" b="1" dirty="0" smtClean="0">
                <a:latin typeface="Courier New" panose="02070309020205020404" pitchFamily="49" charset="0"/>
              </a:rPr>
              <a:t>}</a:t>
            </a:r>
            <a:endParaRPr lang="en-US" altLang="en-US" sz="1400" b="1" dirty="0">
              <a:latin typeface="Courier New" panose="02070309020205020404" pitchFamily="49" charset="0"/>
            </a:endParaRPr>
          </a:p>
        </p:txBody>
      </p:sp>
    </p:spTree>
    <p:extLst>
      <p:ext uri="{BB962C8B-B14F-4D97-AF65-F5344CB8AC3E}">
        <p14:creationId xmlns:p14="http://schemas.microsoft.com/office/powerpoint/2010/main" val="21635852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ltLang="en-US" sz="4000" dirty="0"/>
              <a:t>7</a:t>
            </a:r>
            <a:r>
              <a:rPr lang="en-US" altLang="en-US" sz="4000" dirty="0" smtClean="0"/>
              <a:t>.5 Iterative versus Recursive Method Invocations</a:t>
            </a:r>
          </a:p>
        </p:txBody>
      </p:sp>
      <p:sp>
        <p:nvSpPr>
          <p:cNvPr id="22531" name="Rectangle 3"/>
          <p:cNvSpPr>
            <a:spLocks noGrp="1" noChangeArrowheads="1"/>
          </p:cNvSpPr>
          <p:nvPr>
            <p:ph type="body" idx="1"/>
          </p:nvPr>
        </p:nvSpPr>
        <p:spPr>
          <a:xfrm>
            <a:off x="457200" y="1752600"/>
            <a:ext cx="8229600" cy="4525963"/>
          </a:xfrm>
        </p:spPr>
        <p:txBody>
          <a:bodyPr/>
          <a:lstStyle/>
          <a:p>
            <a:pPr eaLnBrk="1" hangingPunct="1"/>
            <a:r>
              <a:rPr lang="en-US" altLang="en-US" sz="2800" dirty="0" smtClean="0"/>
              <a:t>Trees are inherently recursive; a tree consists of subtrees</a:t>
            </a:r>
          </a:p>
          <a:p>
            <a:pPr eaLnBrk="1" hangingPunct="1"/>
            <a:r>
              <a:rPr lang="en-US" altLang="en-US" sz="2800" dirty="0" smtClean="0"/>
              <a:t>In this section we look at recursive and iterative approaches to the </a:t>
            </a:r>
            <a:r>
              <a:rPr lang="en-US" altLang="en-US" sz="2800" dirty="0" smtClean="0">
                <a:latin typeface="Courier New" panose="02070309020205020404" pitchFamily="49" charset="0"/>
              </a:rPr>
              <a:t>size</a:t>
            </a:r>
            <a:r>
              <a:rPr lang="en-US" altLang="en-US" sz="2800" dirty="0" smtClean="0"/>
              <a:t> method</a:t>
            </a:r>
          </a:p>
          <a:p>
            <a:pPr eaLnBrk="1" hangingPunct="1"/>
            <a:r>
              <a:rPr lang="en-US" altLang="en-US" sz="2800" dirty="0" smtClean="0"/>
              <a:t>We then discuss the benefits of recursion versus iteration for this problem</a:t>
            </a:r>
          </a:p>
          <a:p>
            <a:pPr eaLnBrk="1" hangingPunct="1">
              <a:buFontTx/>
              <a:buNone/>
            </a:pPr>
            <a:r>
              <a:rPr lang="en-US" altLang="en-US" sz="2800" dirty="0" smtClean="0"/>
              <a:t> </a:t>
            </a:r>
          </a:p>
        </p:txBody>
      </p:sp>
    </p:spTree>
    <p:extLst>
      <p:ext uri="{BB962C8B-B14F-4D97-AF65-F5344CB8AC3E}">
        <p14:creationId xmlns:p14="http://schemas.microsoft.com/office/powerpoint/2010/main" val="4931810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ltLang="en-US" sz="4000" dirty="0" smtClean="0"/>
              <a:t>Recursive Approach</a:t>
            </a:r>
          </a:p>
        </p:txBody>
      </p:sp>
      <p:sp>
        <p:nvSpPr>
          <p:cNvPr id="23555" name="Rectangle 3"/>
          <p:cNvSpPr>
            <a:spLocks noGrp="1" noChangeArrowheads="1"/>
          </p:cNvSpPr>
          <p:nvPr>
            <p:ph type="body" idx="1"/>
          </p:nvPr>
        </p:nvSpPr>
        <p:spPr/>
        <p:txBody>
          <a:bodyPr/>
          <a:lstStyle/>
          <a:p>
            <a:pPr eaLnBrk="1" hangingPunct="1">
              <a:lnSpc>
                <a:spcPct val="80000"/>
              </a:lnSpc>
            </a:pPr>
            <a:r>
              <a:rPr lang="en-US" altLang="en-US" sz="2000" dirty="0" smtClean="0"/>
              <a:t>We create a public method, </a:t>
            </a:r>
            <a:r>
              <a:rPr lang="en-US" altLang="en-US" sz="2000" dirty="0" smtClean="0">
                <a:latin typeface="Courier New" panose="02070309020205020404" pitchFamily="49" charset="0"/>
              </a:rPr>
              <a:t>size</a:t>
            </a:r>
            <a:r>
              <a:rPr lang="en-US" altLang="en-US" sz="2000" dirty="0" smtClean="0"/>
              <a:t>, that calls a private recursive method, </a:t>
            </a:r>
            <a:r>
              <a:rPr lang="en-US" altLang="en-US" sz="2000" dirty="0" smtClean="0">
                <a:latin typeface="Courier New" panose="02070309020205020404" pitchFamily="49" charset="0"/>
                <a:cs typeface="Courier New" panose="02070309020205020404" pitchFamily="49" charset="0"/>
              </a:rPr>
              <a:t>recSize</a:t>
            </a:r>
            <a:r>
              <a:rPr lang="en-US" altLang="en-US" sz="2000" dirty="0" smtClean="0"/>
              <a:t> and passes it a reference to the root of the tree. </a:t>
            </a:r>
          </a:p>
          <a:p>
            <a:pPr eaLnBrk="1" hangingPunct="1">
              <a:lnSpc>
                <a:spcPct val="80000"/>
              </a:lnSpc>
            </a:pPr>
            <a:endParaRPr lang="en-US" altLang="en-US" sz="2000" dirty="0" smtClean="0"/>
          </a:p>
          <a:p>
            <a:pPr lvl="1" eaLnBrk="1" hangingPunct="1">
              <a:lnSpc>
                <a:spcPct val="80000"/>
              </a:lnSpc>
              <a:buFontTx/>
              <a:buNone/>
            </a:pPr>
            <a:r>
              <a:rPr lang="en-US" altLang="en-US" sz="1800" dirty="0" smtClean="0">
                <a:latin typeface="Courier New" panose="02070309020205020404" pitchFamily="49" charset="0"/>
              </a:rPr>
              <a:t>public int size()</a:t>
            </a:r>
          </a:p>
          <a:p>
            <a:pPr lvl="1" eaLnBrk="1" hangingPunct="1">
              <a:lnSpc>
                <a:spcPct val="80000"/>
              </a:lnSpc>
              <a:buFontTx/>
              <a:buNone/>
            </a:pPr>
            <a:r>
              <a:rPr lang="en-US" altLang="en-US" sz="1800" dirty="0" smtClean="0">
                <a:latin typeface="Courier New" panose="02070309020205020404" pitchFamily="49" charset="0"/>
              </a:rPr>
              <a:t>// Returns the number of elements in this BST.</a:t>
            </a:r>
          </a:p>
          <a:p>
            <a:pPr lvl="1" eaLnBrk="1" hangingPunct="1">
              <a:lnSpc>
                <a:spcPct val="80000"/>
              </a:lnSpc>
              <a:buFontTx/>
              <a:buNone/>
            </a:pPr>
            <a:r>
              <a:rPr lang="en-US" altLang="en-US" sz="1800" dirty="0" smtClean="0">
                <a:latin typeface="Courier New" panose="02070309020205020404" pitchFamily="49" charset="0"/>
              </a:rPr>
              <a:t>{</a:t>
            </a:r>
          </a:p>
          <a:p>
            <a:pPr lvl="1" eaLnBrk="1" hangingPunct="1">
              <a:lnSpc>
                <a:spcPct val="80000"/>
              </a:lnSpc>
              <a:buFontTx/>
              <a:buNone/>
            </a:pPr>
            <a:r>
              <a:rPr lang="en-US" altLang="en-US" sz="1800" dirty="0" smtClean="0">
                <a:latin typeface="Courier New" panose="02070309020205020404" pitchFamily="49" charset="0"/>
              </a:rPr>
              <a:t>  return recSize(root);</a:t>
            </a:r>
          </a:p>
          <a:p>
            <a:pPr lvl="1" eaLnBrk="1" hangingPunct="1">
              <a:lnSpc>
                <a:spcPct val="80000"/>
              </a:lnSpc>
              <a:buFontTx/>
              <a:buNone/>
            </a:pPr>
            <a:r>
              <a:rPr lang="en-US" altLang="en-US" sz="1800" dirty="0" smtClean="0">
                <a:latin typeface="Courier New" panose="02070309020205020404" pitchFamily="49" charset="0"/>
              </a:rPr>
              <a:t>}</a:t>
            </a:r>
          </a:p>
          <a:p>
            <a:pPr eaLnBrk="1" hangingPunct="1">
              <a:lnSpc>
                <a:spcPct val="80000"/>
              </a:lnSpc>
              <a:buFontTx/>
              <a:buNone/>
            </a:pPr>
            <a:endParaRPr lang="en-US" altLang="en-US" sz="2000" dirty="0" smtClean="0">
              <a:latin typeface="Courier New" panose="02070309020205020404" pitchFamily="49" charset="0"/>
            </a:endParaRPr>
          </a:p>
          <a:p>
            <a:pPr eaLnBrk="1" hangingPunct="1">
              <a:lnSpc>
                <a:spcPct val="80000"/>
              </a:lnSpc>
            </a:pPr>
            <a:r>
              <a:rPr lang="en-US" altLang="en-US" sz="2000" dirty="0" smtClean="0"/>
              <a:t>We design the </a:t>
            </a:r>
            <a:r>
              <a:rPr lang="en-US" altLang="en-US" sz="2000" dirty="0" smtClean="0">
                <a:latin typeface="Courier New" panose="02070309020205020404" pitchFamily="49" charset="0"/>
              </a:rPr>
              <a:t>recSize</a:t>
            </a:r>
            <a:r>
              <a:rPr lang="en-US" altLang="en-US" sz="2000" dirty="0" smtClean="0"/>
              <a:t> method to return the number of nodes in the subtree referenced by the argument passed to it. </a:t>
            </a:r>
          </a:p>
          <a:p>
            <a:pPr eaLnBrk="1" hangingPunct="1">
              <a:lnSpc>
                <a:spcPct val="80000"/>
              </a:lnSpc>
            </a:pPr>
            <a:endParaRPr lang="en-US" altLang="en-US" sz="2000" dirty="0" smtClean="0"/>
          </a:p>
          <a:p>
            <a:pPr eaLnBrk="1" hangingPunct="1">
              <a:lnSpc>
                <a:spcPct val="80000"/>
              </a:lnSpc>
            </a:pPr>
            <a:r>
              <a:rPr lang="en-US" altLang="en-US" sz="2000" dirty="0" smtClean="0"/>
              <a:t>Note that the number of nodes in a tree is:</a:t>
            </a:r>
            <a:endParaRPr lang="en-US" altLang="en-US" sz="2000" i="1" dirty="0" smtClean="0"/>
          </a:p>
          <a:p>
            <a:pPr marL="457200" lvl="1" indent="0" eaLnBrk="1" hangingPunct="1">
              <a:lnSpc>
                <a:spcPct val="80000"/>
              </a:lnSpc>
              <a:buNone/>
            </a:pPr>
            <a:r>
              <a:rPr lang="en-US" altLang="en-US" sz="1800" i="1" dirty="0" smtClean="0"/>
              <a:t>1 + number of nodes in left subtree + number of nodes in right subtree</a:t>
            </a:r>
          </a:p>
        </p:txBody>
      </p:sp>
    </p:spTree>
    <p:extLst>
      <p:ext uri="{BB962C8B-B14F-4D97-AF65-F5344CB8AC3E}">
        <p14:creationId xmlns:p14="http://schemas.microsoft.com/office/powerpoint/2010/main" val="16729116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685800" y="457200"/>
            <a:ext cx="7772400" cy="1143000"/>
          </a:xfrm>
        </p:spPr>
        <p:txBody>
          <a:bodyPr/>
          <a:lstStyle/>
          <a:p>
            <a:pPr eaLnBrk="1" hangingPunct="1"/>
            <a:r>
              <a:rPr lang="en-US" altLang="en-US" sz="4000" smtClean="0">
                <a:latin typeface="Courier New" panose="02070309020205020404" pitchFamily="49" charset="0"/>
              </a:rPr>
              <a:t>recSize</a:t>
            </a:r>
            <a:r>
              <a:rPr lang="en-US" altLang="en-US" sz="4000" smtClean="0"/>
              <a:t> Algorithm</a:t>
            </a:r>
            <a:br>
              <a:rPr lang="en-US" altLang="en-US" sz="4000" smtClean="0"/>
            </a:br>
            <a:r>
              <a:rPr lang="en-US" altLang="en-US" sz="4000" smtClean="0"/>
              <a:t>Version 1</a:t>
            </a:r>
          </a:p>
        </p:txBody>
      </p:sp>
      <p:sp>
        <p:nvSpPr>
          <p:cNvPr id="24579" name="Rectangle 3"/>
          <p:cNvSpPr>
            <a:spLocks noGrp="1" noChangeArrowheads="1"/>
          </p:cNvSpPr>
          <p:nvPr>
            <p:ph type="body" idx="1"/>
          </p:nvPr>
        </p:nvSpPr>
        <p:spPr>
          <a:xfrm>
            <a:off x="685800" y="4038600"/>
            <a:ext cx="7772400" cy="1676400"/>
          </a:xfrm>
        </p:spPr>
        <p:txBody>
          <a:bodyPr/>
          <a:lstStyle/>
          <a:p>
            <a:pPr eaLnBrk="1" hangingPunct="1"/>
            <a:r>
              <a:rPr lang="en-US" altLang="en-US" sz="2400" dirty="0" smtClean="0"/>
              <a:t>The corresponding method would crash when we try to access </a:t>
            </a:r>
            <a:r>
              <a:rPr lang="en-US" altLang="en-US" sz="2400" dirty="0" smtClean="0">
                <a:latin typeface="Courier New" panose="02070309020205020404" pitchFamily="49" charset="0"/>
              </a:rPr>
              <a:t>node.getLeft</a:t>
            </a:r>
            <a:r>
              <a:rPr lang="en-US" altLang="en-US" sz="2400" dirty="0" smtClean="0"/>
              <a:t> when </a:t>
            </a:r>
            <a:r>
              <a:rPr lang="en-US" altLang="en-US" sz="2400" dirty="0" smtClean="0">
                <a:latin typeface="Courier New" panose="02070309020205020404" pitchFamily="49" charset="0"/>
                <a:cs typeface="Courier New" panose="02070309020205020404" pitchFamily="49" charset="0"/>
              </a:rPr>
              <a:t>node</a:t>
            </a:r>
            <a:r>
              <a:rPr lang="en-US" altLang="en-US" sz="2400" dirty="0" smtClean="0"/>
              <a:t> is </a:t>
            </a:r>
            <a:r>
              <a:rPr lang="en-US" altLang="en-US" sz="2400" dirty="0" smtClean="0">
                <a:latin typeface="Courier New" panose="02070309020205020404" pitchFamily="49" charset="0"/>
              </a:rPr>
              <a:t>null</a:t>
            </a:r>
            <a:r>
              <a:rPr lang="en-US" altLang="en-US" sz="2400" dirty="0" smtClean="0"/>
              <a:t>.</a:t>
            </a:r>
          </a:p>
        </p:txBody>
      </p:sp>
      <p:sp>
        <p:nvSpPr>
          <p:cNvPr id="24580" name="Text Box 5"/>
          <p:cNvSpPr txBox="1">
            <a:spLocks noChangeArrowheads="1"/>
          </p:cNvSpPr>
          <p:nvPr/>
        </p:nvSpPr>
        <p:spPr bwMode="auto">
          <a:xfrm>
            <a:off x="4953000" y="34290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4581" name="Text Box 6"/>
          <p:cNvSpPr txBox="1">
            <a:spLocks noChangeArrowheads="1"/>
          </p:cNvSpPr>
          <p:nvPr/>
        </p:nvSpPr>
        <p:spPr bwMode="auto">
          <a:xfrm>
            <a:off x="898524" y="2093913"/>
            <a:ext cx="6721475"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i="1" dirty="0" smtClean="0"/>
              <a:t>recSize(node): </a:t>
            </a:r>
            <a:r>
              <a:rPr lang="en-US" altLang="en-US" b="1" i="1" dirty="0"/>
              <a:t>returns int </a:t>
            </a:r>
            <a:endParaRPr lang="en-US" altLang="en-US" dirty="0"/>
          </a:p>
          <a:p>
            <a:pPr eaLnBrk="1" hangingPunct="1"/>
            <a:r>
              <a:rPr lang="en-US" altLang="en-US" dirty="0"/>
              <a:t>if </a:t>
            </a:r>
            <a:r>
              <a:rPr lang="en-US" altLang="en-US" dirty="0" smtClean="0"/>
              <a:t>(node.getLeft</a:t>
            </a:r>
            <a:r>
              <a:rPr lang="en-US" altLang="en-US" dirty="0"/>
              <a:t>( ) is null) AND </a:t>
            </a:r>
            <a:r>
              <a:rPr lang="en-US" altLang="en-US" dirty="0" smtClean="0"/>
              <a:t>(node.getRight</a:t>
            </a:r>
            <a:r>
              <a:rPr lang="en-US" altLang="en-US" dirty="0"/>
              <a:t>( ) is null)</a:t>
            </a:r>
          </a:p>
          <a:p>
            <a:pPr eaLnBrk="1" hangingPunct="1"/>
            <a:r>
              <a:rPr lang="en-US" altLang="en-US" dirty="0"/>
              <a:t>    return 1</a:t>
            </a:r>
          </a:p>
          <a:p>
            <a:pPr eaLnBrk="1" hangingPunct="1"/>
            <a:r>
              <a:rPr lang="en-US" altLang="en-US" dirty="0"/>
              <a:t>else</a:t>
            </a:r>
          </a:p>
          <a:p>
            <a:pPr eaLnBrk="1" hangingPunct="1"/>
            <a:r>
              <a:rPr lang="en-US" altLang="en-US" dirty="0"/>
              <a:t>    return </a:t>
            </a:r>
            <a:r>
              <a:rPr lang="en-US" altLang="en-US" dirty="0" smtClean="0"/>
              <a:t>1 + recSize(node.getLeft</a:t>
            </a:r>
            <a:r>
              <a:rPr lang="en-US" altLang="en-US" dirty="0"/>
              <a:t>( )) + </a:t>
            </a:r>
            <a:r>
              <a:rPr lang="en-US" altLang="en-US" dirty="0" smtClean="0"/>
              <a:t>recSize(node.getRight</a:t>
            </a:r>
            <a:r>
              <a:rPr lang="en-US" altLang="en-US" dirty="0"/>
              <a:t>( </a:t>
            </a:r>
            <a:r>
              <a:rPr lang="en-US" altLang="en-US" dirty="0" smtClean="0"/>
              <a:t>)) </a:t>
            </a:r>
            <a:endParaRPr lang="en-US" altLang="en-US" dirty="0"/>
          </a:p>
        </p:txBody>
      </p:sp>
    </p:spTree>
    <p:extLst>
      <p:ext uri="{BB962C8B-B14F-4D97-AF65-F5344CB8AC3E}">
        <p14:creationId xmlns:p14="http://schemas.microsoft.com/office/powerpoint/2010/main" val="293847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685800" y="457200"/>
            <a:ext cx="7772400" cy="1143000"/>
          </a:xfrm>
        </p:spPr>
        <p:txBody>
          <a:bodyPr/>
          <a:lstStyle/>
          <a:p>
            <a:pPr eaLnBrk="1" hangingPunct="1"/>
            <a:r>
              <a:rPr lang="en-US" altLang="en-US" sz="4000" dirty="0" smtClean="0">
                <a:latin typeface="Courier New" panose="02070309020205020404" pitchFamily="49" charset="0"/>
              </a:rPr>
              <a:t>recSize</a:t>
            </a:r>
            <a:r>
              <a:rPr lang="en-US" altLang="en-US" sz="4000" dirty="0" smtClean="0"/>
              <a:t> Algorithm</a:t>
            </a:r>
            <a:br>
              <a:rPr lang="en-US" altLang="en-US" sz="4000" dirty="0" smtClean="0"/>
            </a:br>
            <a:r>
              <a:rPr lang="en-US" altLang="en-US" sz="4000" dirty="0" smtClean="0"/>
              <a:t>Version 2</a:t>
            </a:r>
          </a:p>
        </p:txBody>
      </p:sp>
      <p:sp>
        <p:nvSpPr>
          <p:cNvPr id="26627" name="Rectangle 3"/>
          <p:cNvSpPr>
            <a:spLocks noGrp="1" noChangeArrowheads="1"/>
          </p:cNvSpPr>
          <p:nvPr>
            <p:ph type="body" idx="1"/>
          </p:nvPr>
        </p:nvSpPr>
        <p:spPr>
          <a:xfrm>
            <a:off x="685800" y="4724400"/>
            <a:ext cx="7772400" cy="1676400"/>
          </a:xfrm>
        </p:spPr>
        <p:txBody>
          <a:bodyPr/>
          <a:lstStyle/>
          <a:p>
            <a:pPr eaLnBrk="1" hangingPunct="1"/>
            <a:r>
              <a:rPr lang="en-US" altLang="en-US" sz="2400" dirty="0" smtClean="0"/>
              <a:t>Works, but can be simplified. There is no need to make the leaf node a special case</a:t>
            </a:r>
            <a:r>
              <a:rPr lang="en-US" altLang="en-US" sz="2400" dirty="0"/>
              <a:t> </a:t>
            </a:r>
            <a:r>
              <a:rPr lang="en-US" altLang="en-US" sz="2400" dirty="0" smtClean="0"/>
              <a:t>– it would also be handled properly by the final else clause</a:t>
            </a:r>
          </a:p>
        </p:txBody>
      </p:sp>
      <p:sp>
        <p:nvSpPr>
          <p:cNvPr id="26628" name="Text Box 4"/>
          <p:cNvSpPr txBox="1">
            <a:spLocks noChangeArrowheads="1"/>
          </p:cNvSpPr>
          <p:nvPr/>
        </p:nvSpPr>
        <p:spPr bwMode="auto">
          <a:xfrm>
            <a:off x="4953000" y="34290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6629" name="Text Box 5"/>
          <p:cNvSpPr txBox="1">
            <a:spLocks noChangeArrowheads="1"/>
          </p:cNvSpPr>
          <p:nvPr/>
        </p:nvSpPr>
        <p:spPr bwMode="auto">
          <a:xfrm>
            <a:off x="898524" y="2093913"/>
            <a:ext cx="7864475"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i="1" dirty="0" smtClean="0"/>
              <a:t>recSize(node): </a:t>
            </a:r>
            <a:r>
              <a:rPr lang="en-US" altLang="en-US" b="1" i="1" dirty="0"/>
              <a:t>returns int    Version </a:t>
            </a:r>
            <a:r>
              <a:rPr lang="en-US" altLang="en-US" b="1" i="1" dirty="0" smtClean="0"/>
              <a:t>2</a:t>
            </a:r>
            <a:endParaRPr lang="en-US" altLang="en-US" dirty="0"/>
          </a:p>
          <a:p>
            <a:pPr eaLnBrk="1" hangingPunct="1"/>
            <a:r>
              <a:rPr lang="en-US" altLang="en-US" dirty="0"/>
              <a:t>if (node is null</a:t>
            </a:r>
            <a:r>
              <a:rPr lang="en-US" altLang="en-US" dirty="0" smtClean="0"/>
              <a:t>)</a:t>
            </a:r>
          </a:p>
          <a:p>
            <a:pPr eaLnBrk="1" hangingPunct="1"/>
            <a:r>
              <a:rPr lang="en-US" altLang="en-US" dirty="0" smtClean="0"/>
              <a:t>     </a:t>
            </a:r>
            <a:r>
              <a:rPr lang="en-US" altLang="en-US" dirty="0"/>
              <a:t>return </a:t>
            </a:r>
            <a:r>
              <a:rPr lang="en-US" altLang="en-US" dirty="0" smtClean="0"/>
              <a:t>0</a:t>
            </a:r>
          </a:p>
          <a:p>
            <a:pPr eaLnBrk="1" hangingPunct="1"/>
            <a:r>
              <a:rPr lang="en-US" altLang="en-US" dirty="0" smtClean="0"/>
              <a:t>else  </a:t>
            </a:r>
          </a:p>
          <a:p>
            <a:pPr eaLnBrk="1" hangingPunct="1"/>
            <a:r>
              <a:rPr lang="en-US" altLang="en-US" dirty="0" smtClean="0"/>
              <a:t>if </a:t>
            </a:r>
            <a:r>
              <a:rPr lang="en-US" altLang="en-US" dirty="0"/>
              <a:t>(node.getLeft() is null) AND (node.getRight() is null</a:t>
            </a:r>
            <a:r>
              <a:rPr lang="en-US" altLang="en-US" dirty="0" smtClean="0"/>
              <a:t>)</a:t>
            </a:r>
          </a:p>
          <a:p>
            <a:pPr eaLnBrk="1" hangingPunct="1"/>
            <a:r>
              <a:rPr lang="en-US" altLang="en-US" dirty="0" smtClean="0"/>
              <a:t>     </a:t>
            </a:r>
            <a:r>
              <a:rPr lang="en-US" altLang="en-US" dirty="0"/>
              <a:t>return 1   </a:t>
            </a:r>
            <a:endParaRPr lang="en-US" altLang="en-US" dirty="0" smtClean="0"/>
          </a:p>
          <a:p>
            <a:pPr eaLnBrk="1" hangingPunct="1"/>
            <a:r>
              <a:rPr lang="en-US" altLang="en-US" dirty="0" smtClean="0"/>
              <a:t>else     </a:t>
            </a:r>
          </a:p>
          <a:p>
            <a:pPr eaLnBrk="1" hangingPunct="1"/>
            <a:r>
              <a:rPr lang="en-US" altLang="en-US" dirty="0"/>
              <a:t> </a:t>
            </a:r>
            <a:r>
              <a:rPr lang="en-US" altLang="en-US" dirty="0" smtClean="0"/>
              <a:t>    return </a:t>
            </a:r>
            <a:r>
              <a:rPr lang="en-US" altLang="en-US" dirty="0"/>
              <a:t>1 + recSize(node.getLeft()) + recSize(node.getRight</a:t>
            </a:r>
            <a:r>
              <a:rPr lang="en-US" altLang="en-US" dirty="0" smtClean="0"/>
              <a:t>())</a:t>
            </a:r>
            <a:endParaRPr lang="en-US" altLang="en-US" dirty="0"/>
          </a:p>
        </p:txBody>
      </p:sp>
    </p:spTree>
    <p:extLst>
      <p:ext uri="{BB962C8B-B14F-4D97-AF65-F5344CB8AC3E}">
        <p14:creationId xmlns:p14="http://schemas.microsoft.com/office/powerpoint/2010/main" val="1414199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685800" y="457200"/>
            <a:ext cx="7772400" cy="1143000"/>
          </a:xfrm>
        </p:spPr>
        <p:txBody>
          <a:bodyPr/>
          <a:lstStyle/>
          <a:p>
            <a:pPr eaLnBrk="1" hangingPunct="1"/>
            <a:r>
              <a:rPr lang="en-US" altLang="en-US" sz="4000" dirty="0" smtClean="0">
                <a:latin typeface="Courier New" panose="02070309020205020404" pitchFamily="49" charset="0"/>
              </a:rPr>
              <a:t>recSize</a:t>
            </a:r>
            <a:r>
              <a:rPr lang="en-US" altLang="en-US" sz="4000" dirty="0" smtClean="0"/>
              <a:t> Algorithm</a:t>
            </a:r>
            <a:br>
              <a:rPr lang="en-US" altLang="en-US" sz="4000" dirty="0" smtClean="0"/>
            </a:br>
            <a:r>
              <a:rPr lang="en-US" altLang="en-US" sz="4000" dirty="0" smtClean="0"/>
              <a:t>Version 3</a:t>
            </a:r>
          </a:p>
        </p:txBody>
      </p:sp>
      <p:sp>
        <p:nvSpPr>
          <p:cNvPr id="27651" name="Rectangle 3"/>
          <p:cNvSpPr>
            <a:spLocks noGrp="1" noChangeArrowheads="1"/>
          </p:cNvSpPr>
          <p:nvPr>
            <p:ph type="body" idx="1"/>
          </p:nvPr>
        </p:nvSpPr>
        <p:spPr>
          <a:xfrm>
            <a:off x="685800" y="4038600"/>
            <a:ext cx="7772400" cy="1676400"/>
          </a:xfrm>
        </p:spPr>
        <p:txBody>
          <a:bodyPr/>
          <a:lstStyle/>
          <a:p>
            <a:pPr eaLnBrk="1" hangingPunct="1">
              <a:lnSpc>
                <a:spcPct val="80000"/>
              </a:lnSpc>
            </a:pPr>
            <a:r>
              <a:rPr lang="en-US" altLang="en-US" sz="2400" dirty="0" smtClean="0"/>
              <a:t>Works and is “simple”. </a:t>
            </a:r>
          </a:p>
          <a:p>
            <a:pPr eaLnBrk="1" hangingPunct="1">
              <a:lnSpc>
                <a:spcPct val="80000"/>
              </a:lnSpc>
            </a:pPr>
            <a:r>
              <a:rPr lang="en-US" altLang="en-US" sz="2400" dirty="0" smtClean="0"/>
              <a:t>This example illustrates two important points about recursion with trees: </a:t>
            </a:r>
          </a:p>
          <a:p>
            <a:pPr lvl="1" eaLnBrk="1" hangingPunct="1">
              <a:lnSpc>
                <a:spcPct val="80000"/>
              </a:lnSpc>
            </a:pPr>
            <a:r>
              <a:rPr lang="en-US" altLang="en-US" sz="2000" dirty="0" smtClean="0"/>
              <a:t>always check for the empty tree first</a:t>
            </a:r>
          </a:p>
          <a:p>
            <a:pPr lvl="1" eaLnBrk="1" hangingPunct="1">
              <a:lnSpc>
                <a:spcPct val="80000"/>
              </a:lnSpc>
            </a:pPr>
            <a:r>
              <a:rPr lang="en-US" altLang="en-US" sz="2000" dirty="0" smtClean="0"/>
              <a:t>leaf nodes do not need to be treated as separate cases. </a:t>
            </a:r>
            <a:endParaRPr lang="en-US" altLang="en-US" sz="1600" dirty="0" smtClean="0"/>
          </a:p>
        </p:txBody>
      </p:sp>
      <p:sp>
        <p:nvSpPr>
          <p:cNvPr id="27652" name="Text Box 4"/>
          <p:cNvSpPr txBox="1">
            <a:spLocks noChangeArrowheads="1"/>
          </p:cNvSpPr>
          <p:nvPr/>
        </p:nvSpPr>
        <p:spPr bwMode="auto">
          <a:xfrm>
            <a:off x="4953000" y="34290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7653" name="Text Box 5"/>
          <p:cNvSpPr txBox="1">
            <a:spLocks noChangeArrowheads="1"/>
          </p:cNvSpPr>
          <p:nvPr/>
        </p:nvSpPr>
        <p:spPr bwMode="auto">
          <a:xfrm>
            <a:off x="898524" y="2093913"/>
            <a:ext cx="7026275"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i="1" dirty="0" smtClean="0"/>
              <a:t>recSize(node): </a:t>
            </a:r>
            <a:r>
              <a:rPr lang="en-US" altLang="en-US" b="1" i="1" dirty="0"/>
              <a:t>returns int    Version </a:t>
            </a:r>
            <a:r>
              <a:rPr lang="en-US" altLang="en-US" b="1" i="1" dirty="0" smtClean="0"/>
              <a:t>3</a:t>
            </a:r>
            <a:endParaRPr lang="en-US" altLang="en-US" dirty="0"/>
          </a:p>
          <a:p>
            <a:pPr eaLnBrk="1" hangingPunct="1"/>
            <a:r>
              <a:rPr lang="en-US" altLang="en-US" dirty="0"/>
              <a:t>if </a:t>
            </a:r>
            <a:r>
              <a:rPr lang="en-US" altLang="en-US" dirty="0" smtClean="0"/>
              <a:t>node </a:t>
            </a:r>
            <a:r>
              <a:rPr lang="en-US" altLang="en-US" dirty="0"/>
              <a:t>is null</a:t>
            </a:r>
          </a:p>
          <a:p>
            <a:pPr eaLnBrk="1" hangingPunct="1"/>
            <a:r>
              <a:rPr lang="en-US" altLang="en-US" dirty="0"/>
              <a:t>    return 0</a:t>
            </a:r>
          </a:p>
          <a:p>
            <a:pPr eaLnBrk="1" hangingPunct="1"/>
            <a:r>
              <a:rPr lang="en-US" altLang="en-US" dirty="0"/>
              <a:t>else</a:t>
            </a:r>
          </a:p>
          <a:p>
            <a:pPr eaLnBrk="1" hangingPunct="1"/>
            <a:r>
              <a:rPr lang="en-US" altLang="en-US" dirty="0"/>
              <a:t>    return </a:t>
            </a:r>
            <a:r>
              <a:rPr lang="en-US" altLang="en-US" dirty="0" smtClean="0"/>
              <a:t>1 + recSize(node.getLeft</a:t>
            </a:r>
            <a:r>
              <a:rPr lang="en-US" altLang="en-US" dirty="0"/>
              <a:t>( )) + </a:t>
            </a:r>
            <a:r>
              <a:rPr lang="en-US" altLang="en-US" dirty="0" smtClean="0"/>
              <a:t>recSize(node.getRight</a:t>
            </a:r>
            <a:r>
              <a:rPr lang="en-US" altLang="en-US" dirty="0"/>
              <a:t>( </a:t>
            </a:r>
            <a:r>
              <a:rPr lang="en-US" altLang="en-US" dirty="0" smtClean="0"/>
              <a:t>))</a:t>
            </a:r>
            <a:endParaRPr lang="en-US" altLang="en-US" dirty="0"/>
          </a:p>
        </p:txBody>
      </p:sp>
    </p:spTree>
    <p:extLst>
      <p:ext uri="{BB962C8B-B14F-4D97-AF65-F5344CB8AC3E}">
        <p14:creationId xmlns:p14="http://schemas.microsoft.com/office/powerpoint/2010/main" val="382076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65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65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65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en-US" smtClean="0"/>
              <a:t>The </a:t>
            </a:r>
            <a:r>
              <a:rPr lang="en-US" altLang="en-US" smtClean="0">
                <a:latin typeface="Courier New" panose="02070309020205020404" pitchFamily="49" charset="0"/>
              </a:rPr>
              <a:t>recSize</a:t>
            </a:r>
            <a:r>
              <a:rPr lang="en-US" altLang="en-US" smtClean="0"/>
              <a:t> Code</a:t>
            </a:r>
          </a:p>
        </p:txBody>
      </p:sp>
      <p:sp>
        <p:nvSpPr>
          <p:cNvPr id="28675" name="Text Box 5"/>
          <p:cNvSpPr txBox="1">
            <a:spLocks noChangeArrowheads="1"/>
          </p:cNvSpPr>
          <p:nvPr/>
        </p:nvSpPr>
        <p:spPr bwMode="auto">
          <a:xfrm>
            <a:off x="762000" y="2133600"/>
            <a:ext cx="7380547"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b="1" dirty="0">
                <a:latin typeface="Courier New" panose="02070309020205020404" pitchFamily="49" charset="0"/>
              </a:rPr>
              <a:t>private int recSize(BSTNode&lt;T&gt; </a:t>
            </a:r>
            <a:r>
              <a:rPr lang="en-US" altLang="en-US" sz="1400" b="1" dirty="0" smtClean="0">
                <a:latin typeface="Courier New" panose="02070309020205020404" pitchFamily="49" charset="0"/>
              </a:rPr>
              <a:t>node)</a:t>
            </a:r>
            <a:endParaRPr lang="en-US" altLang="en-US" sz="1400" b="1" dirty="0">
              <a:latin typeface="Courier New" panose="02070309020205020404" pitchFamily="49" charset="0"/>
            </a:endParaRPr>
          </a:p>
          <a:p>
            <a:pPr eaLnBrk="1" hangingPunct="1"/>
            <a:r>
              <a:rPr lang="en-US" altLang="en-US" sz="1400" b="1" dirty="0">
                <a:latin typeface="Courier New" panose="02070309020205020404" pitchFamily="49" charset="0"/>
              </a:rPr>
              <a:t>// Returns the number of elements in </a:t>
            </a:r>
            <a:r>
              <a:rPr lang="en-US" altLang="en-US" sz="1400" b="1" dirty="0" smtClean="0">
                <a:latin typeface="Courier New" panose="02070309020205020404" pitchFamily="49" charset="0"/>
              </a:rPr>
              <a:t>subtree rooted at node.</a:t>
            </a:r>
            <a:endParaRPr lang="en-US" altLang="en-US" sz="1400" b="1" dirty="0">
              <a:latin typeface="Courier New" panose="02070309020205020404" pitchFamily="49" charset="0"/>
            </a:endParaRPr>
          </a:p>
          <a:p>
            <a:pPr eaLnBrk="1" hangingPunct="1"/>
            <a:r>
              <a:rPr lang="en-US" altLang="en-US" sz="1400" b="1" dirty="0">
                <a:latin typeface="Courier New" panose="02070309020205020404" pitchFamily="49" charset="0"/>
              </a:rPr>
              <a:t>{</a:t>
            </a:r>
          </a:p>
          <a:p>
            <a:pPr eaLnBrk="1" hangingPunct="1"/>
            <a:r>
              <a:rPr lang="en-US" altLang="en-US" sz="1400" b="1" dirty="0">
                <a:latin typeface="Courier New" panose="02070309020205020404" pitchFamily="49" charset="0"/>
              </a:rPr>
              <a:t>  if </a:t>
            </a:r>
            <a:r>
              <a:rPr lang="en-US" altLang="en-US" sz="1400" b="1" dirty="0" smtClean="0">
                <a:latin typeface="Courier New" panose="02070309020205020404" pitchFamily="49" charset="0"/>
              </a:rPr>
              <a:t>(node </a:t>
            </a:r>
            <a:r>
              <a:rPr lang="en-US" altLang="en-US" sz="1400" b="1" dirty="0">
                <a:latin typeface="Courier New" panose="02070309020205020404" pitchFamily="49" charset="0"/>
              </a:rPr>
              <a:t>== null)    </a:t>
            </a:r>
          </a:p>
          <a:p>
            <a:pPr eaLnBrk="1" hangingPunct="1"/>
            <a:r>
              <a:rPr lang="en-US" altLang="en-US" sz="1400" b="1" dirty="0">
                <a:latin typeface="Courier New" panose="02070309020205020404" pitchFamily="49" charset="0"/>
              </a:rPr>
              <a:t>    return 0;</a:t>
            </a:r>
          </a:p>
          <a:p>
            <a:pPr eaLnBrk="1" hangingPunct="1"/>
            <a:r>
              <a:rPr lang="en-US" altLang="en-US" sz="1400" b="1" dirty="0">
                <a:latin typeface="Courier New" panose="02070309020205020404" pitchFamily="49" charset="0"/>
              </a:rPr>
              <a:t>  else</a:t>
            </a:r>
          </a:p>
          <a:p>
            <a:pPr eaLnBrk="1" hangingPunct="1"/>
            <a:r>
              <a:rPr lang="en-US" altLang="en-US" sz="1400" b="1" dirty="0">
                <a:latin typeface="Courier New" panose="02070309020205020404" pitchFamily="49" charset="0"/>
              </a:rPr>
              <a:t>    return </a:t>
            </a:r>
            <a:r>
              <a:rPr lang="en-US" altLang="en-US" sz="1400" b="1" dirty="0" smtClean="0">
                <a:latin typeface="Courier New" panose="02070309020205020404" pitchFamily="49" charset="0"/>
              </a:rPr>
              <a:t>1 + recSize(node.getLeft</a:t>
            </a:r>
            <a:r>
              <a:rPr lang="en-US" altLang="en-US" sz="1400" b="1" dirty="0">
                <a:latin typeface="Courier New" panose="02070309020205020404" pitchFamily="49" charset="0"/>
              </a:rPr>
              <a:t>()) + </a:t>
            </a:r>
            <a:r>
              <a:rPr lang="en-US" altLang="en-US" sz="1400" b="1" dirty="0" smtClean="0">
                <a:latin typeface="Courier New" panose="02070309020205020404" pitchFamily="49" charset="0"/>
              </a:rPr>
              <a:t>recSize(node.getRight());</a:t>
            </a:r>
            <a:endParaRPr lang="en-US" altLang="en-US" sz="1400" b="1" dirty="0">
              <a:latin typeface="Courier New" panose="02070309020205020404" pitchFamily="49" charset="0"/>
            </a:endParaRPr>
          </a:p>
          <a:p>
            <a:pPr eaLnBrk="1" hangingPunct="1"/>
            <a:r>
              <a:rPr lang="en-US" altLang="en-US" sz="1400" b="1" dirty="0">
                <a:latin typeface="Courier New" panose="02070309020205020404" pitchFamily="49" charset="0"/>
              </a:rPr>
              <a:t>} </a:t>
            </a:r>
          </a:p>
        </p:txBody>
      </p:sp>
    </p:spTree>
    <p:extLst>
      <p:ext uri="{BB962C8B-B14F-4D97-AF65-F5344CB8AC3E}">
        <p14:creationId xmlns:p14="http://schemas.microsoft.com/office/powerpoint/2010/main" val="370490895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en-US" smtClean="0"/>
              <a:t>Iterative Version</a:t>
            </a:r>
          </a:p>
        </p:txBody>
      </p:sp>
      <p:sp>
        <p:nvSpPr>
          <p:cNvPr id="29699" name="Rectangle 3"/>
          <p:cNvSpPr>
            <a:spLocks noGrp="1" noChangeArrowheads="1"/>
          </p:cNvSpPr>
          <p:nvPr>
            <p:ph type="body" idx="1"/>
          </p:nvPr>
        </p:nvSpPr>
        <p:spPr/>
        <p:txBody>
          <a:bodyPr/>
          <a:lstStyle/>
          <a:p>
            <a:pPr eaLnBrk="1" hangingPunct="1"/>
            <a:r>
              <a:rPr lang="en-US" altLang="en-US" sz="2800" dirty="0" smtClean="0"/>
              <a:t>We use a stack to hold nodes we have encountered but not yet processed</a:t>
            </a:r>
          </a:p>
          <a:p>
            <a:pPr eaLnBrk="1" hangingPunct="1"/>
            <a:r>
              <a:rPr lang="en-US" altLang="en-US" sz="2800" dirty="0" smtClean="0"/>
              <a:t>We must be careful that we process each node in the tree exactly once. We follow these rules:</a:t>
            </a:r>
          </a:p>
          <a:p>
            <a:pPr lvl="1" eaLnBrk="1" hangingPunct="1"/>
            <a:r>
              <a:rPr lang="en-US" altLang="en-US" sz="2400" dirty="0" smtClean="0"/>
              <a:t>Process a node immediately after removing it from the stack.</a:t>
            </a:r>
          </a:p>
          <a:p>
            <a:pPr lvl="1" eaLnBrk="1" hangingPunct="1"/>
            <a:r>
              <a:rPr lang="en-US" altLang="en-US" sz="2400" dirty="0" smtClean="0"/>
              <a:t>Do not process nodes at any other time.</a:t>
            </a:r>
          </a:p>
          <a:p>
            <a:pPr lvl="1" eaLnBrk="1" hangingPunct="1"/>
            <a:r>
              <a:rPr lang="en-US" altLang="en-US" sz="2400" dirty="0" smtClean="0"/>
              <a:t>Once a node is removed from the stack, do not push it back onto the stack.</a:t>
            </a:r>
          </a:p>
        </p:txBody>
      </p:sp>
    </p:spTree>
    <p:extLst>
      <p:ext uri="{BB962C8B-B14F-4D97-AF65-F5344CB8AC3E}">
        <p14:creationId xmlns:p14="http://schemas.microsoft.com/office/powerpoint/2010/main" val="1670210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685800" y="381000"/>
            <a:ext cx="7772400" cy="1143000"/>
          </a:xfrm>
        </p:spPr>
        <p:txBody>
          <a:bodyPr/>
          <a:lstStyle/>
          <a:p>
            <a:pPr eaLnBrk="1" hangingPunct="1"/>
            <a:r>
              <a:rPr lang="en-US" altLang="en-US" sz="4000" smtClean="0"/>
              <a:t>Code for the iterative approach</a:t>
            </a:r>
            <a:endParaRPr lang="en-US" altLang="en-US" sz="4000" smtClean="0">
              <a:latin typeface="Courier New" panose="02070309020205020404" pitchFamily="49" charset="0"/>
            </a:endParaRPr>
          </a:p>
        </p:txBody>
      </p:sp>
      <p:sp>
        <p:nvSpPr>
          <p:cNvPr id="31747" name="Text Box 3"/>
          <p:cNvSpPr txBox="1">
            <a:spLocks noChangeArrowheads="1"/>
          </p:cNvSpPr>
          <p:nvPr/>
        </p:nvSpPr>
        <p:spPr bwMode="auto">
          <a:xfrm>
            <a:off x="669925" y="16367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748" name="Text Box 4"/>
          <p:cNvSpPr txBox="1">
            <a:spLocks noChangeArrowheads="1"/>
          </p:cNvSpPr>
          <p:nvPr/>
        </p:nvSpPr>
        <p:spPr bwMode="auto">
          <a:xfrm>
            <a:off x="517525" y="1703388"/>
            <a:ext cx="7810151"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b="1" dirty="0">
                <a:latin typeface="Courier New" panose="02070309020205020404" pitchFamily="49" charset="0"/>
              </a:rPr>
              <a:t>public int size()</a:t>
            </a:r>
          </a:p>
          <a:p>
            <a:pPr eaLnBrk="1" hangingPunct="1"/>
            <a:r>
              <a:rPr lang="en-US" altLang="en-US" sz="1400" b="1" dirty="0">
                <a:latin typeface="Courier New" panose="02070309020205020404" pitchFamily="49" charset="0"/>
              </a:rPr>
              <a:t>// Returns the number of elements in this BST.</a:t>
            </a:r>
          </a:p>
          <a:p>
            <a:pPr eaLnBrk="1" hangingPunct="1"/>
            <a:r>
              <a:rPr lang="en-US" altLang="en-US" sz="1400" b="1" dirty="0">
                <a:latin typeface="Courier New" panose="02070309020205020404" pitchFamily="49" charset="0"/>
              </a:rPr>
              <a:t>{</a:t>
            </a:r>
          </a:p>
          <a:p>
            <a:pPr eaLnBrk="1" hangingPunct="1"/>
            <a:r>
              <a:rPr lang="en-US" altLang="en-US" sz="1400" b="1" dirty="0">
                <a:latin typeface="Courier New" panose="02070309020205020404" pitchFamily="49" charset="0"/>
              </a:rPr>
              <a:t>  int count = 0;</a:t>
            </a:r>
          </a:p>
          <a:p>
            <a:pPr eaLnBrk="1" hangingPunct="1"/>
            <a:r>
              <a:rPr lang="en-US" altLang="en-US" sz="1400" b="1" dirty="0">
                <a:latin typeface="Courier New" panose="02070309020205020404" pitchFamily="49" charset="0"/>
              </a:rPr>
              <a:t>  if (root != null)</a:t>
            </a:r>
          </a:p>
          <a:p>
            <a:pPr eaLnBrk="1" hangingPunct="1"/>
            <a:r>
              <a:rPr lang="en-US" altLang="en-US" sz="1400" b="1" dirty="0">
                <a:latin typeface="Courier New" panose="02070309020205020404" pitchFamily="49" charset="0"/>
              </a:rPr>
              <a:t>  {</a:t>
            </a:r>
          </a:p>
          <a:p>
            <a:pPr eaLnBrk="1" hangingPunct="1"/>
            <a:r>
              <a:rPr lang="en-US" altLang="en-US" sz="1400" b="1" dirty="0">
                <a:latin typeface="Courier New" panose="02070309020205020404" pitchFamily="49" charset="0"/>
              </a:rPr>
              <a:t>    </a:t>
            </a:r>
            <a:r>
              <a:rPr lang="en-US" altLang="en-US" sz="1400" b="1" dirty="0" err="1">
                <a:latin typeface="Courier New" panose="02070309020205020404" pitchFamily="49" charset="0"/>
              </a:rPr>
              <a:t>LinkedStack</a:t>
            </a:r>
            <a:r>
              <a:rPr lang="en-US" altLang="en-US" sz="1400" b="1" dirty="0">
                <a:latin typeface="Courier New" panose="02070309020205020404" pitchFamily="49" charset="0"/>
                <a:cs typeface="Courier New" panose="02070309020205020404" pitchFamily="49" charset="0"/>
              </a:rPr>
              <a:t>&lt;BSTNode&lt;T&gt;&gt;</a:t>
            </a:r>
            <a:r>
              <a:rPr lang="en-US" altLang="en-US" sz="1400" b="1" dirty="0">
                <a:latin typeface="Courier New" panose="02070309020205020404" pitchFamily="49" charset="0"/>
              </a:rPr>
              <a:t> </a:t>
            </a:r>
            <a:r>
              <a:rPr lang="en-US" altLang="en-US" sz="1400" b="1" dirty="0" err="1" smtClean="0">
                <a:latin typeface="Courier New" panose="02070309020205020404" pitchFamily="49" charset="0"/>
              </a:rPr>
              <a:t>nodeStack</a:t>
            </a:r>
            <a:r>
              <a:rPr lang="en-US" altLang="en-US" sz="1400" b="1" dirty="0" smtClean="0">
                <a:latin typeface="Courier New" panose="02070309020205020404" pitchFamily="49" charset="0"/>
              </a:rPr>
              <a:t> </a:t>
            </a:r>
            <a:r>
              <a:rPr lang="en-US" altLang="en-US" sz="1400" b="1" dirty="0">
                <a:latin typeface="Courier New" panose="02070309020205020404" pitchFamily="49" charset="0"/>
              </a:rPr>
              <a:t>= new </a:t>
            </a:r>
            <a:r>
              <a:rPr lang="en-US" altLang="en-US" sz="1400" b="1" dirty="0" err="1">
                <a:latin typeface="Courier New" panose="02070309020205020404" pitchFamily="49" charset="0"/>
              </a:rPr>
              <a:t>LinkedStack</a:t>
            </a:r>
            <a:r>
              <a:rPr lang="en-US" altLang="en-US" sz="1400" b="1" dirty="0">
                <a:latin typeface="Courier New" panose="02070309020205020404" pitchFamily="49" charset="0"/>
                <a:cs typeface="Courier New" panose="02070309020205020404" pitchFamily="49" charset="0"/>
              </a:rPr>
              <a:t>&lt;BSTNode&lt;T&gt;&gt; </a:t>
            </a:r>
            <a:r>
              <a:rPr lang="en-US" altLang="en-US" sz="1400" b="1" dirty="0">
                <a:latin typeface="Courier New" panose="02070309020205020404" pitchFamily="49" charset="0"/>
              </a:rPr>
              <a:t>();</a:t>
            </a:r>
          </a:p>
          <a:p>
            <a:pPr eaLnBrk="1" hangingPunct="1"/>
            <a:r>
              <a:rPr lang="en-US" altLang="en-US" sz="1400" b="1" dirty="0">
                <a:latin typeface="Courier New" panose="02070309020205020404" pitchFamily="49" charset="0"/>
              </a:rPr>
              <a:t>    BSTNode&lt;T&gt; </a:t>
            </a:r>
            <a:r>
              <a:rPr lang="en-US" altLang="en-US" sz="1400" b="1" dirty="0" err="1">
                <a:latin typeface="Courier New" panose="02070309020205020404" pitchFamily="49" charset="0"/>
              </a:rPr>
              <a:t>currNode</a:t>
            </a:r>
            <a:r>
              <a:rPr lang="en-US" altLang="en-US" sz="1400" b="1" dirty="0">
                <a:latin typeface="Courier New" panose="02070309020205020404" pitchFamily="49" charset="0"/>
              </a:rPr>
              <a:t>;</a:t>
            </a:r>
          </a:p>
          <a:p>
            <a:pPr eaLnBrk="1" hangingPunct="1"/>
            <a:r>
              <a:rPr lang="en-US" altLang="en-US" sz="1400" b="1" dirty="0">
                <a:latin typeface="Courier New" panose="02070309020205020404" pitchFamily="49" charset="0"/>
              </a:rPr>
              <a:t>    </a:t>
            </a:r>
            <a:r>
              <a:rPr lang="en-US" altLang="en-US" sz="1400" b="1" dirty="0" err="1" smtClean="0">
                <a:latin typeface="Courier New" panose="02070309020205020404" pitchFamily="49" charset="0"/>
              </a:rPr>
              <a:t>nodeStack.push</a:t>
            </a:r>
            <a:r>
              <a:rPr lang="en-US" altLang="en-US" sz="1400" b="1" dirty="0" smtClean="0">
                <a:latin typeface="Courier New" panose="02070309020205020404" pitchFamily="49" charset="0"/>
              </a:rPr>
              <a:t>(root</a:t>
            </a:r>
            <a:r>
              <a:rPr lang="en-US" altLang="en-US" sz="1400" b="1" dirty="0">
                <a:latin typeface="Courier New" panose="02070309020205020404" pitchFamily="49" charset="0"/>
              </a:rPr>
              <a:t>);</a:t>
            </a:r>
          </a:p>
          <a:p>
            <a:pPr eaLnBrk="1" hangingPunct="1"/>
            <a:r>
              <a:rPr lang="en-US" altLang="en-US" sz="1400" b="1" dirty="0">
                <a:latin typeface="Courier New" panose="02070309020205020404" pitchFamily="49" charset="0"/>
              </a:rPr>
              <a:t>    while </a:t>
            </a:r>
            <a:r>
              <a:rPr lang="en-US" altLang="en-US" sz="1400" b="1" dirty="0" smtClean="0">
                <a:latin typeface="Courier New" panose="02070309020205020404" pitchFamily="49" charset="0"/>
              </a:rPr>
              <a:t>(!</a:t>
            </a:r>
            <a:r>
              <a:rPr lang="en-US" altLang="en-US" sz="1400" b="1" dirty="0" err="1" smtClean="0">
                <a:latin typeface="Courier New" panose="02070309020205020404" pitchFamily="49" charset="0"/>
              </a:rPr>
              <a:t>nodeStack.isEmpty</a:t>
            </a:r>
            <a:r>
              <a:rPr lang="en-US" altLang="en-US" sz="1400" b="1" dirty="0">
                <a:latin typeface="Courier New" panose="02070309020205020404" pitchFamily="49" charset="0"/>
              </a:rPr>
              <a:t>())</a:t>
            </a:r>
          </a:p>
          <a:p>
            <a:pPr eaLnBrk="1" hangingPunct="1"/>
            <a:r>
              <a:rPr lang="en-US" altLang="en-US" sz="1400" b="1" dirty="0">
                <a:latin typeface="Courier New" panose="02070309020205020404" pitchFamily="49" charset="0"/>
              </a:rPr>
              <a:t>    {</a:t>
            </a:r>
          </a:p>
          <a:p>
            <a:pPr eaLnBrk="1" hangingPunct="1"/>
            <a:r>
              <a:rPr lang="en-US" altLang="en-US" sz="1400" b="1" dirty="0">
                <a:latin typeface="Courier New" panose="02070309020205020404" pitchFamily="49" charset="0"/>
              </a:rPr>
              <a:t>      </a:t>
            </a:r>
            <a:r>
              <a:rPr lang="en-US" altLang="en-US" sz="1400" b="1" dirty="0" err="1">
                <a:latin typeface="Courier New" panose="02070309020205020404" pitchFamily="49" charset="0"/>
              </a:rPr>
              <a:t>currNode</a:t>
            </a:r>
            <a:r>
              <a:rPr lang="en-US" altLang="en-US" sz="1400" b="1" dirty="0">
                <a:latin typeface="Courier New" panose="02070309020205020404" pitchFamily="49" charset="0"/>
              </a:rPr>
              <a:t> = </a:t>
            </a:r>
            <a:r>
              <a:rPr lang="en-US" altLang="en-US" sz="1400" b="1" dirty="0" err="1" smtClean="0">
                <a:latin typeface="Courier New" panose="02070309020205020404" pitchFamily="49" charset="0"/>
              </a:rPr>
              <a:t>nodeStack.top</a:t>
            </a:r>
            <a:r>
              <a:rPr lang="en-US" altLang="en-US" sz="1400" b="1" dirty="0">
                <a:latin typeface="Courier New" panose="02070309020205020404" pitchFamily="49" charset="0"/>
              </a:rPr>
              <a:t>();</a:t>
            </a:r>
          </a:p>
          <a:p>
            <a:pPr eaLnBrk="1" hangingPunct="1"/>
            <a:r>
              <a:rPr lang="en-US" altLang="en-US" sz="1400" b="1" dirty="0">
                <a:latin typeface="Courier New" panose="02070309020205020404" pitchFamily="49" charset="0"/>
              </a:rPr>
              <a:t>      </a:t>
            </a:r>
            <a:r>
              <a:rPr lang="en-US" altLang="en-US" sz="1400" b="1" dirty="0" err="1" smtClean="0">
                <a:latin typeface="Courier New" panose="02070309020205020404" pitchFamily="49" charset="0"/>
              </a:rPr>
              <a:t>nodeStack.pop</a:t>
            </a:r>
            <a:r>
              <a:rPr lang="en-US" altLang="en-US" sz="1400" b="1" dirty="0">
                <a:latin typeface="Courier New" panose="02070309020205020404" pitchFamily="49" charset="0"/>
              </a:rPr>
              <a:t>();</a:t>
            </a:r>
          </a:p>
          <a:p>
            <a:pPr eaLnBrk="1" hangingPunct="1"/>
            <a:r>
              <a:rPr lang="en-US" altLang="en-US" sz="1400" b="1" dirty="0">
                <a:latin typeface="Courier New" panose="02070309020205020404" pitchFamily="49" charset="0"/>
              </a:rPr>
              <a:t>      count++;</a:t>
            </a:r>
          </a:p>
          <a:p>
            <a:pPr eaLnBrk="1" hangingPunct="1"/>
            <a:r>
              <a:rPr lang="en-US" altLang="en-US" sz="1400" b="1" dirty="0">
                <a:latin typeface="Courier New" panose="02070309020205020404" pitchFamily="49" charset="0"/>
              </a:rPr>
              <a:t>      if (</a:t>
            </a:r>
            <a:r>
              <a:rPr lang="en-US" altLang="en-US" sz="1400" b="1" dirty="0" err="1">
                <a:latin typeface="Courier New" panose="02070309020205020404" pitchFamily="49" charset="0"/>
              </a:rPr>
              <a:t>currNode.getLeft</a:t>
            </a:r>
            <a:r>
              <a:rPr lang="en-US" altLang="en-US" sz="1400" b="1" dirty="0">
                <a:latin typeface="Courier New" panose="02070309020205020404" pitchFamily="49" charset="0"/>
              </a:rPr>
              <a:t>() != null)</a:t>
            </a:r>
          </a:p>
          <a:p>
            <a:pPr eaLnBrk="1" hangingPunct="1"/>
            <a:r>
              <a:rPr lang="en-US" altLang="en-US" sz="1400" b="1" dirty="0">
                <a:latin typeface="Courier New" panose="02070309020205020404" pitchFamily="49" charset="0"/>
              </a:rPr>
              <a:t>        </a:t>
            </a:r>
            <a:r>
              <a:rPr lang="en-US" altLang="en-US" sz="1400" b="1" dirty="0" err="1" smtClean="0">
                <a:latin typeface="Courier New" panose="02070309020205020404" pitchFamily="49" charset="0"/>
              </a:rPr>
              <a:t>nodeStack.push</a:t>
            </a:r>
            <a:r>
              <a:rPr lang="en-US" altLang="en-US" sz="1400" b="1" dirty="0" smtClean="0">
                <a:latin typeface="Courier New" panose="02070309020205020404" pitchFamily="49" charset="0"/>
              </a:rPr>
              <a:t>(</a:t>
            </a:r>
            <a:r>
              <a:rPr lang="en-US" altLang="en-US" sz="1400" b="1" dirty="0" err="1" smtClean="0">
                <a:latin typeface="Courier New" panose="02070309020205020404" pitchFamily="49" charset="0"/>
              </a:rPr>
              <a:t>currNode.getLeft</a:t>
            </a:r>
            <a:r>
              <a:rPr lang="en-US" altLang="en-US" sz="1400" b="1" dirty="0">
                <a:latin typeface="Courier New" panose="02070309020205020404" pitchFamily="49" charset="0"/>
              </a:rPr>
              <a:t>());</a:t>
            </a:r>
          </a:p>
          <a:p>
            <a:pPr eaLnBrk="1" hangingPunct="1"/>
            <a:r>
              <a:rPr lang="en-US" altLang="en-US" sz="1400" b="1" dirty="0">
                <a:latin typeface="Courier New" panose="02070309020205020404" pitchFamily="49" charset="0"/>
              </a:rPr>
              <a:t>      if (</a:t>
            </a:r>
            <a:r>
              <a:rPr lang="en-US" altLang="en-US" sz="1400" b="1" dirty="0" err="1">
                <a:latin typeface="Courier New" panose="02070309020205020404" pitchFamily="49" charset="0"/>
              </a:rPr>
              <a:t>currNode.getRight</a:t>
            </a:r>
            <a:r>
              <a:rPr lang="en-US" altLang="en-US" sz="1400" b="1" dirty="0">
                <a:latin typeface="Courier New" panose="02070309020205020404" pitchFamily="49" charset="0"/>
              </a:rPr>
              <a:t>() != null)</a:t>
            </a:r>
          </a:p>
          <a:p>
            <a:pPr eaLnBrk="1" hangingPunct="1"/>
            <a:r>
              <a:rPr lang="en-US" altLang="en-US" sz="1400" b="1" dirty="0">
                <a:latin typeface="Courier New" panose="02070309020205020404" pitchFamily="49" charset="0"/>
              </a:rPr>
              <a:t>        </a:t>
            </a:r>
            <a:r>
              <a:rPr lang="en-US" altLang="en-US" sz="1400" b="1" dirty="0" err="1" smtClean="0">
                <a:latin typeface="Courier New" panose="02070309020205020404" pitchFamily="49" charset="0"/>
              </a:rPr>
              <a:t>nodeStack.push</a:t>
            </a:r>
            <a:r>
              <a:rPr lang="en-US" altLang="en-US" sz="1400" b="1" dirty="0" smtClean="0">
                <a:latin typeface="Courier New" panose="02070309020205020404" pitchFamily="49" charset="0"/>
              </a:rPr>
              <a:t>(</a:t>
            </a:r>
            <a:r>
              <a:rPr lang="en-US" altLang="en-US" sz="1400" b="1" dirty="0" err="1" smtClean="0">
                <a:latin typeface="Courier New" panose="02070309020205020404" pitchFamily="49" charset="0"/>
              </a:rPr>
              <a:t>currNode.getRight</a:t>
            </a:r>
            <a:r>
              <a:rPr lang="en-US" altLang="en-US" sz="1400" b="1" dirty="0">
                <a:latin typeface="Courier New" panose="02070309020205020404" pitchFamily="49" charset="0"/>
              </a:rPr>
              <a:t>());</a:t>
            </a:r>
          </a:p>
          <a:p>
            <a:pPr eaLnBrk="1" hangingPunct="1"/>
            <a:r>
              <a:rPr lang="en-US" altLang="en-US" sz="1400" b="1" dirty="0">
                <a:latin typeface="Courier New" panose="02070309020205020404" pitchFamily="49" charset="0"/>
              </a:rPr>
              <a:t>    }</a:t>
            </a:r>
          </a:p>
          <a:p>
            <a:pPr eaLnBrk="1" hangingPunct="1"/>
            <a:r>
              <a:rPr lang="en-US" altLang="en-US" sz="1400" b="1" dirty="0">
                <a:latin typeface="Courier New" panose="02070309020205020404" pitchFamily="49" charset="0"/>
              </a:rPr>
              <a:t>  }</a:t>
            </a:r>
          </a:p>
          <a:p>
            <a:pPr eaLnBrk="1" hangingPunct="1"/>
            <a:r>
              <a:rPr lang="en-US" altLang="en-US" sz="1400" b="1" dirty="0">
                <a:latin typeface="Courier New" panose="02070309020205020404" pitchFamily="49" charset="0"/>
              </a:rPr>
              <a:t>  return count;</a:t>
            </a:r>
          </a:p>
          <a:p>
            <a:pPr eaLnBrk="1" hangingPunct="1"/>
            <a:r>
              <a:rPr lang="en-US" altLang="en-US" sz="1400" b="1" dirty="0">
                <a:latin typeface="Courier New" panose="02070309020205020404" pitchFamily="49" charset="0"/>
              </a:rPr>
              <a:t>} </a:t>
            </a:r>
          </a:p>
        </p:txBody>
      </p:sp>
    </p:spTree>
    <p:extLst>
      <p:ext uri="{BB962C8B-B14F-4D97-AF65-F5344CB8AC3E}">
        <p14:creationId xmlns:p14="http://schemas.microsoft.com/office/powerpoint/2010/main" val="6995034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57200" y="274638"/>
            <a:ext cx="2667000" cy="715962"/>
          </a:xfrm>
        </p:spPr>
        <p:txBody>
          <a:bodyPr/>
          <a:lstStyle/>
          <a:p>
            <a:pPr eaLnBrk="1" hangingPunct="1"/>
            <a:r>
              <a:rPr lang="en-US" altLang="en-US" sz="4000" dirty="0"/>
              <a:t>7</a:t>
            </a:r>
            <a:r>
              <a:rPr lang="en-US" altLang="en-US" sz="4000" dirty="0" smtClean="0"/>
              <a:t>.1 Trees</a:t>
            </a:r>
          </a:p>
        </p:txBody>
      </p:sp>
      <p:sp>
        <p:nvSpPr>
          <p:cNvPr id="4099" name="Rectangle 5"/>
          <p:cNvSpPr>
            <a:spLocks noGrp="1" noChangeArrowheads="1"/>
          </p:cNvSpPr>
          <p:nvPr>
            <p:ph type="body" sz="half" idx="1"/>
          </p:nvPr>
        </p:nvSpPr>
        <p:spPr>
          <a:xfrm>
            <a:off x="0" y="1737006"/>
            <a:ext cx="3581400" cy="5105400"/>
          </a:xfrm>
        </p:spPr>
        <p:txBody>
          <a:bodyPr/>
          <a:lstStyle/>
          <a:p>
            <a:pPr eaLnBrk="1" hangingPunct="1">
              <a:lnSpc>
                <a:spcPct val="90000"/>
              </a:lnSpc>
            </a:pPr>
            <a:r>
              <a:rPr lang="en-US" altLang="en-US" sz="2400" dirty="0" smtClean="0"/>
              <a:t>A </a:t>
            </a:r>
            <a:r>
              <a:rPr lang="en-US" altLang="en-US" sz="2400" b="1" dirty="0" smtClean="0"/>
              <a:t>tree</a:t>
            </a:r>
            <a:r>
              <a:rPr lang="en-US" altLang="en-US" sz="2400" dirty="0" smtClean="0"/>
              <a:t> is a nonlinear structure in which each node is capable of having many successor nodes, called </a:t>
            </a:r>
            <a:r>
              <a:rPr lang="en-US" altLang="en-US" sz="2400" i="1" dirty="0" smtClean="0"/>
              <a:t>children</a:t>
            </a:r>
            <a:r>
              <a:rPr lang="en-US" altLang="en-US" sz="2400" dirty="0" smtClean="0"/>
              <a:t>.</a:t>
            </a:r>
          </a:p>
          <a:p>
            <a:pPr eaLnBrk="1" hangingPunct="1">
              <a:lnSpc>
                <a:spcPct val="90000"/>
              </a:lnSpc>
            </a:pPr>
            <a:r>
              <a:rPr lang="en-US" altLang="en-US" sz="2400" dirty="0" smtClean="0"/>
              <a:t>Trees are useful for representing lots of varied relationships among data items.</a:t>
            </a:r>
          </a:p>
        </p:txBody>
      </p:sp>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581400" y="632619"/>
            <a:ext cx="5373805" cy="5423871"/>
          </a:xfrm>
          <a:prstGeom prst="rect">
            <a:avLst/>
          </a:prstGeom>
        </p:spPr>
      </p:pic>
    </p:spTree>
    <p:extLst>
      <p:ext uri="{BB962C8B-B14F-4D97-AF65-F5344CB8AC3E}">
        <p14:creationId xmlns:p14="http://schemas.microsoft.com/office/powerpoint/2010/main" val="83745174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en-US" smtClean="0"/>
              <a:t>Recursion or Iteration?</a:t>
            </a:r>
          </a:p>
        </p:txBody>
      </p:sp>
      <p:sp>
        <p:nvSpPr>
          <p:cNvPr id="32771" name="Rectangle 3"/>
          <p:cNvSpPr>
            <a:spLocks noGrp="1" noChangeArrowheads="1"/>
          </p:cNvSpPr>
          <p:nvPr>
            <p:ph type="body" idx="1"/>
          </p:nvPr>
        </p:nvSpPr>
        <p:spPr/>
        <p:txBody>
          <a:bodyPr/>
          <a:lstStyle/>
          <a:p>
            <a:pPr eaLnBrk="1" hangingPunct="1"/>
            <a:r>
              <a:rPr lang="en-US" altLang="en-US" sz="2800" i="1" dirty="0" smtClean="0"/>
              <a:t>Is the depth of recursion relatively shallow?</a:t>
            </a:r>
            <a:r>
              <a:rPr lang="en-US" altLang="en-US" sz="2800" dirty="0" smtClean="0"/>
              <a:t> </a:t>
            </a:r>
            <a:r>
              <a:rPr lang="en-US" altLang="en-US" sz="2800" b="1" dirty="0" smtClean="0">
                <a:solidFill>
                  <a:srgbClr val="FF0000"/>
                </a:solidFill>
              </a:rPr>
              <a:t>Yes</a:t>
            </a:r>
            <a:endParaRPr lang="en-US" altLang="en-US" sz="2800" dirty="0" smtClean="0"/>
          </a:p>
          <a:p>
            <a:pPr eaLnBrk="1" hangingPunct="1"/>
            <a:r>
              <a:rPr lang="en-US" altLang="en-US" sz="2800" i="1" dirty="0" smtClean="0"/>
              <a:t>Is the recursive solution shorter or clearer than the nonrecursive version?</a:t>
            </a:r>
            <a:r>
              <a:rPr lang="en-US" altLang="en-US" sz="2800" dirty="0" smtClean="0"/>
              <a:t> </a:t>
            </a:r>
            <a:r>
              <a:rPr lang="en-US" altLang="en-US" sz="2800" b="1" dirty="0" smtClean="0">
                <a:solidFill>
                  <a:srgbClr val="FF0000"/>
                </a:solidFill>
              </a:rPr>
              <a:t>Yes</a:t>
            </a:r>
            <a:endParaRPr lang="en-US" altLang="en-US" sz="2800" dirty="0" smtClean="0"/>
          </a:p>
          <a:p>
            <a:pPr eaLnBrk="1" hangingPunct="1"/>
            <a:r>
              <a:rPr lang="en-US" altLang="en-US" sz="2800" i="1" dirty="0" smtClean="0"/>
              <a:t>Is the recursive version much less efficient than the nonrecursive version?</a:t>
            </a:r>
            <a:r>
              <a:rPr lang="en-US" altLang="en-US" sz="2800" dirty="0" smtClean="0"/>
              <a:t>	</a:t>
            </a:r>
            <a:r>
              <a:rPr lang="en-US" altLang="en-US" sz="2800" b="1" dirty="0" smtClean="0">
                <a:solidFill>
                  <a:srgbClr val="FF0000"/>
                </a:solidFill>
              </a:rPr>
              <a:t>No</a:t>
            </a:r>
          </a:p>
          <a:p>
            <a:pPr eaLnBrk="1" hangingPunct="1"/>
            <a:endParaRPr lang="en-US" altLang="en-US" sz="2800" dirty="0" smtClean="0"/>
          </a:p>
          <a:p>
            <a:pPr eaLnBrk="1" hangingPunct="1"/>
            <a:r>
              <a:rPr lang="en-US" altLang="en-US" sz="2800" dirty="0" smtClean="0"/>
              <a:t>This is a good use of recursion.</a:t>
            </a:r>
          </a:p>
          <a:p>
            <a:pPr eaLnBrk="1" hangingPunct="1"/>
            <a:endParaRPr lang="en-US" altLang="en-US" sz="2800" dirty="0" smtClean="0"/>
          </a:p>
        </p:txBody>
      </p:sp>
    </p:spTree>
    <p:extLst>
      <p:ext uri="{BB962C8B-B14F-4D97-AF65-F5344CB8AC3E}">
        <p14:creationId xmlns:p14="http://schemas.microsoft.com/office/powerpoint/2010/main" val="908764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7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32771">
                                            <p:txEl>
                                              <p:pRg st="4" end="4"/>
                                            </p:txEl>
                                          </p:spTgt>
                                        </p:tgtEl>
                                        <p:attrNameLst>
                                          <p:attrName>style.visibility</p:attrName>
                                        </p:attrNameLst>
                                      </p:cBhvr>
                                      <p:to>
                                        <p:strVal val="visible"/>
                                      </p:to>
                                    </p:set>
                                    <p:anim calcmode="lin" valueType="num">
                                      <p:cBhvr>
                                        <p:cTn id="19" dur="1000" fill="hold"/>
                                        <p:tgtEl>
                                          <p:spTgt spid="32771">
                                            <p:txEl>
                                              <p:pRg st="4" end="4"/>
                                            </p:txEl>
                                          </p:spTgt>
                                        </p:tgtEl>
                                        <p:attrNameLst>
                                          <p:attrName>ppt_w</p:attrName>
                                        </p:attrNameLst>
                                      </p:cBhvr>
                                      <p:tavLst>
                                        <p:tav tm="0">
                                          <p:val>
                                            <p:fltVal val="0"/>
                                          </p:val>
                                        </p:tav>
                                        <p:tav tm="100000">
                                          <p:val>
                                            <p:strVal val="#ppt_w"/>
                                          </p:val>
                                        </p:tav>
                                      </p:tavLst>
                                    </p:anim>
                                    <p:anim calcmode="lin" valueType="num">
                                      <p:cBhvr>
                                        <p:cTn id="20" dur="1000" fill="hold"/>
                                        <p:tgtEl>
                                          <p:spTgt spid="32771">
                                            <p:txEl>
                                              <p:pRg st="4" end="4"/>
                                            </p:txEl>
                                          </p:spTgt>
                                        </p:tgtEl>
                                        <p:attrNameLst>
                                          <p:attrName>ppt_h</p:attrName>
                                        </p:attrNameLst>
                                      </p:cBhvr>
                                      <p:tavLst>
                                        <p:tav tm="0">
                                          <p:val>
                                            <p:fltVal val="0"/>
                                          </p:val>
                                        </p:tav>
                                        <p:tav tm="100000">
                                          <p:val>
                                            <p:strVal val="#ppt_h"/>
                                          </p:val>
                                        </p:tav>
                                      </p:tavLst>
                                    </p:anim>
                                    <p:anim calcmode="lin" valueType="num">
                                      <p:cBhvr>
                                        <p:cTn id="21" dur="1000" fill="hold"/>
                                        <p:tgtEl>
                                          <p:spTgt spid="32771">
                                            <p:txEl>
                                              <p:pRg st="4" end="4"/>
                                            </p:txEl>
                                          </p:spTgt>
                                        </p:tgtEl>
                                        <p:attrNameLst>
                                          <p:attrName>style.rotation</p:attrName>
                                        </p:attrNameLst>
                                      </p:cBhvr>
                                      <p:tavLst>
                                        <p:tav tm="0">
                                          <p:val>
                                            <p:fltVal val="90"/>
                                          </p:val>
                                        </p:tav>
                                        <p:tav tm="100000">
                                          <p:val>
                                            <p:fltVal val="0"/>
                                          </p:val>
                                        </p:tav>
                                      </p:tavLst>
                                    </p:anim>
                                    <p:animEffect transition="in" filter="fade">
                                      <p:cBhvr>
                                        <p:cTn id="22" dur="1000"/>
                                        <p:tgtEl>
                                          <p:spTgt spid="3277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en-US" sz="4000" dirty="0"/>
              <a:t>7</a:t>
            </a:r>
            <a:r>
              <a:rPr lang="en-US" altLang="en-US" sz="4000" dirty="0" smtClean="0"/>
              <a:t>.6 The Implementation Level: Remaining Operations</a:t>
            </a:r>
          </a:p>
        </p:txBody>
      </p:sp>
      <p:sp>
        <p:nvSpPr>
          <p:cNvPr id="33795" name="Rectangle 3"/>
          <p:cNvSpPr>
            <a:spLocks noGrp="1" noChangeArrowheads="1"/>
          </p:cNvSpPr>
          <p:nvPr>
            <p:ph type="body" idx="1"/>
          </p:nvPr>
        </p:nvSpPr>
        <p:spPr/>
        <p:txBody>
          <a:bodyPr/>
          <a:lstStyle/>
          <a:p>
            <a:pPr eaLnBrk="1" hangingPunct="1"/>
            <a:r>
              <a:rPr lang="en-US" altLang="en-US" sz="2800" dirty="0" smtClean="0"/>
              <a:t>In this section, we use recursion to implement the remaining Binary Search Tree operations </a:t>
            </a:r>
          </a:p>
          <a:p>
            <a:pPr lvl="1" eaLnBrk="1" hangingPunct="1"/>
            <a:r>
              <a:rPr lang="en-US" altLang="en-US" sz="2400" dirty="0" smtClean="0">
                <a:latin typeface="Courier New" panose="02070309020205020404" pitchFamily="49" charset="0"/>
              </a:rPr>
              <a:t>contains</a:t>
            </a:r>
          </a:p>
          <a:p>
            <a:pPr lvl="1" eaLnBrk="1" hangingPunct="1"/>
            <a:r>
              <a:rPr lang="en-US" altLang="en-US" sz="2400" dirty="0" smtClean="0">
                <a:latin typeface="Courier New" panose="02070309020205020404" pitchFamily="49" charset="0"/>
              </a:rPr>
              <a:t>get</a:t>
            </a:r>
          </a:p>
          <a:p>
            <a:pPr lvl="1" eaLnBrk="1" hangingPunct="1"/>
            <a:r>
              <a:rPr lang="en-US" altLang="en-US" sz="2400" dirty="0" smtClean="0">
                <a:latin typeface="Courier New" panose="02070309020205020404" pitchFamily="49" charset="0"/>
              </a:rPr>
              <a:t>add</a:t>
            </a:r>
          </a:p>
          <a:p>
            <a:pPr lvl="1" eaLnBrk="1" hangingPunct="1"/>
            <a:r>
              <a:rPr lang="en-US" altLang="en-US" sz="2400" dirty="0" smtClean="0">
                <a:latin typeface="Courier New" panose="02070309020205020404" pitchFamily="49" charset="0"/>
              </a:rPr>
              <a:t>remove</a:t>
            </a:r>
          </a:p>
          <a:p>
            <a:pPr lvl="1" eaLnBrk="1" hangingPunct="1"/>
            <a:r>
              <a:rPr lang="en-US" altLang="en-US" sz="2400" dirty="0" smtClean="0">
                <a:latin typeface="Courier New" panose="02070309020205020404" pitchFamily="49" charset="0"/>
                <a:cs typeface="Courier New" panose="02070309020205020404" pitchFamily="49" charset="0"/>
              </a:rPr>
              <a:t>iterator</a:t>
            </a:r>
          </a:p>
          <a:p>
            <a:pPr lvl="1" eaLnBrk="1" hangingPunct="1"/>
            <a:r>
              <a:rPr lang="en-US" altLang="en-US" sz="2400" dirty="0" smtClean="0">
                <a:latin typeface="Courier New" panose="02070309020205020404" pitchFamily="49" charset="0"/>
                <a:cs typeface="Courier New" panose="02070309020205020404" pitchFamily="49" charset="0"/>
              </a:rPr>
              <a:t>getIterator</a:t>
            </a:r>
          </a:p>
        </p:txBody>
      </p:sp>
    </p:spTree>
    <p:extLst>
      <p:ext uri="{BB962C8B-B14F-4D97-AF65-F5344CB8AC3E}">
        <p14:creationId xmlns:p14="http://schemas.microsoft.com/office/powerpoint/2010/main" val="327533526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tLang="en-US" sz="4000" dirty="0" smtClean="0"/>
              <a:t>The </a:t>
            </a:r>
            <a:r>
              <a:rPr lang="en-US" altLang="en-US" sz="4000" dirty="0" smtClean="0">
                <a:latin typeface="Courier New" panose="02070309020205020404" pitchFamily="49" charset="0"/>
              </a:rPr>
              <a:t>contains</a:t>
            </a:r>
            <a:r>
              <a:rPr lang="en-US" altLang="en-US" sz="4000" dirty="0" smtClean="0"/>
              <a:t> operation</a:t>
            </a:r>
          </a:p>
        </p:txBody>
      </p:sp>
      <p:sp>
        <p:nvSpPr>
          <p:cNvPr id="34819" name="Rectangle 3"/>
          <p:cNvSpPr>
            <a:spLocks noGrp="1" noChangeArrowheads="1"/>
          </p:cNvSpPr>
          <p:nvPr>
            <p:ph type="body" idx="1"/>
          </p:nvPr>
        </p:nvSpPr>
        <p:spPr/>
        <p:txBody>
          <a:bodyPr/>
          <a:lstStyle/>
          <a:p>
            <a:pPr eaLnBrk="1" hangingPunct="1">
              <a:lnSpc>
                <a:spcPct val="90000"/>
              </a:lnSpc>
            </a:pPr>
            <a:r>
              <a:rPr lang="en-US" altLang="en-US" sz="2800" dirty="0" smtClean="0"/>
              <a:t>We implement </a:t>
            </a:r>
            <a:r>
              <a:rPr lang="en-US" altLang="en-US" sz="2800" dirty="0" smtClean="0">
                <a:latin typeface="Courier New" panose="02070309020205020404" pitchFamily="49" charset="0"/>
              </a:rPr>
              <a:t>contains</a:t>
            </a:r>
            <a:r>
              <a:rPr lang="en-US" altLang="en-US" sz="2800" dirty="0" smtClean="0"/>
              <a:t> using a private recursive method called </a:t>
            </a:r>
            <a:r>
              <a:rPr lang="en-US" altLang="en-US" sz="2800" dirty="0" err="1" smtClean="0">
                <a:latin typeface="Courier New" panose="02070309020205020404" pitchFamily="49" charset="0"/>
              </a:rPr>
              <a:t>recContains</a:t>
            </a:r>
            <a:r>
              <a:rPr lang="en-US" altLang="en-US" sz="2800" dirty="0" smtClean="0"/>
              <a:t> which</a:t>
            </a:r>
          </a:p>
          <a:p>
            <a:pPr lvl="1" eaLnBrk="1" hangingPunct="1">
              <a:lnSpc>
                <a:spcPct val="90000"/>
              </a:lnSpc>
            </a:pPr>
            <a:r>
              <a:rPr lang="en-US" altLang="en-US" sz="2400" dirty="0" smtClean="0"/>
              <a:t>is passed the </a:t>
            </a:r>
            <a:r>
              <a:rPr lang="en-US" altLang="en-US" sz="2400" dirty="0" smtClean="0">
                <a:latin typeface="Courier New" panose="02070309020205020404" pitchFamily="49" charset="0"/>
                <a:cs typeface="Courier New" panose="02070309020205020404" pitchFamily="49" charset="0"/>
              </a:rPr>
              <a:t>target</a:t>
            </a:r>
            <a:r>
              <a:rPr lang="en-US" altLang="en-US" sz="2400" dirty="0" smtClean="0"/>
              <a:t> we are searching for and a </a:t>
            </a:r>
            <a:r>
              <a:rPr lang="en-US" altLang="en-US" sz="2400" dirty="0" smtClean="0">
                <a:latin typeface="Courier New" panose="02070309020205020404" pitchFamily="49" charset="0"/>
                <a:cs typeface="Courier New" panose="02070309020205020404" pitchFamily="49" charset="0"/>
              </a:rPr>
              <a:t>node</a:t>
            </a:r>
            <a:r>
              <a:rPr lang="en-US" altLang="en-US" sz="2400" dirty="0" smtClean="0"/>
              <a:t> representing the root of the subtree in which to search</a:t>
            </a:r>
          </a:p>
          <a:p>
            <a:pPr lvl="1" eaLnBrk="1" hangingPunct="1">
              <a:lnSpc>
                <a:spcPct val="90000"/>
              </a:lnSpc>
            </a:pPr>
            <a:r>
              <a:rPr lang="en-US" altLang="en-US" sz="2400" dirty="0" smtClean="0"/>
              <a:t>has two base cases</a:t>
            </a:r>
          </a:p>
          <a:p>
            <a:pPr lvl="2" eaLnBrk="1" hangingPunct="1">
              <a:lnSpc>
                <a:spcPct val="90000"/>
              </a:lnSpc>
            </a:pPr>
            <a:r>
              <a:rPr lang="en-US" altLang="en-US" sz="2000" dirty="0" smtClean="0"/>
              <a:t>if </a:t>
            </a:r>
            <a:r>
              <a:rPr lang="en-US" altLang="en-US" sz="2000" dirty="0" smtClean="0">
                <a:latin typeface="Courier New" panose="02070309020205020404" pitchFamily="49" charset="0"/>
                <a:cs typeface="Courier New" panose="02070309020205020404" pitchFamily="49" charset="0"/>
              </a:rPr>
              <a:t>node</a:t>
            </a:r>
            <a:r>
              <a:rPr lang="en-US" altLang="en-US" sz="2000" dirty="0" smtClean="0"/>
              <a:t> is </a:t>
            </a:r>
            <a:r>
              <a:rPr lang="en-US" altLang="en-US" sz="2000" dirty="0" smtClean="0">
                <a:latin typeface="Courier New" panose="02070309020205020404" pitchFamily="49" charset="0"/>
                <a:cs typeface="Courier New" panose="02070309020205020404" pitchFamily="49" charset="0"/>
              </a:rPr>
              <a:t>null</a:t>
            </a:r>
            <a:r>
              <a:rPr lang="en-US" altLang="en-US" sz="2000" dirty="0" smtClean="0"/>
              <a:t> returns </a:t>
            </a:r>
            <a:r>
              <a:rPr lang="en-US" altLang="en-US" sz="2000" dirty="0" smtClean="0">
                <a:latin typeface="Courier New" panose="02070309020205020404" pitchFamily="49" charset="0"/>
                <a:cs typeface="Courier New" panose="02070309020205020404" pitchFamily="49" charset="0"/>
              </a:rPr>
              <a:t>false</a:t>
            </a:r>
          </a:p>
          <a:p>
            <a:pPr lvl="2" eaLnBrk="1" hangingPunct="1">
              <a:lnSpc>
                <a:spcPct val="90000"/>
              </a:lnSpc>
            </a:pPr>
            <a:r>
              <a:rPr lang="en-US" altLang="en-US" sz="2000" dirty="0" smtClean="0"/>
              <a:t>if </a:t>
            </a:r>
            <a:r>
              <a:rPr lang="en-US" altLang="en-US" sz="2000" dirty="0" smtClean="0">
                <a:latin typeface="Courier New" panose="02070309020205020404" pitchFamily="49" charset="0"/>
                <a:cs typeface="Courier New" panose="02070309020205020404" pitchFamily="49" charset="0"/>
              </a:rPr>
              <a:t>node</a:t>
            </a:r>
            <a:r>
              <a:rPr lang="en-US" altLang="en-US" sz="2000" dirty="0" smtClean="0"/>
              <a:t> contains </a:t>
            </a:r>
            <a:r>
              <a:rPr lang="en-US" altLang="en-US" sz="2000" dirty="0" smtClean="0">
                <a:latin typeface="Courier New" panose="02070309020205020404" pitchFamily="49" charset="0"/>
                <a:cs typeface="Courier New" panose="02070309020205020404" pitchFamily="49" charset="0"/>
              </a:rPr>
              <a:t>target</a:t>
            </a:r>
            <a:r>
              <a:rPr lang="en-US" altLang="en-US" sz="2000" dirty="0" smtClean="0"/>
              <a:t> returns </a:t>
            </a:r>
            <a:r>
              <a:rPr lang="en-US" altLang="en-US" sz="2000" dirty="0" smtClean="0">
                <a:latin typeface="Courier New" panose="02070309020205020404" pitchFamily="49" charset="0"/>
                <a:cs typeface="Courier New" panose="02070309020205020404" pitchFamily="49" charset="0"/>
              </a:rPr>
              <a:t>true</a:t>
            </a:r>
          </a:p>
          <a:p>
            <a:pPr lvl="1" eaLnBrk="1" hangingPunct="1">
              <a:lnSpc>
                <a:spcPct val="90000"/>
              </a:lnSpc>
            </a:pPr>
            <a:r>
              <a:rPr lang="en-US" altLang="en-US" sz="2400" dirty="0" smtClean="0"/>
              <a:t>has two recursive cases</a:t>
            </a:r>
          </a:p>
          <a:p>
            <a:pPr lvl="2" eaLnBrk="1" hangingPunct="1">
              <a:lnSpc>
                <a:spcPct val="90000"/>
              </a:lnSpc>
            </a:pPr>
            <a:r>
              <a:rPr lang="en-US" altLang="en-US" sz="2000" dirty="0" smtClean="0"/>
              <a:t>one searches the left subtree of </a:t>
            </a:r>
            <a:r>
              <a:rPr lang="en-US" altLang="en-US" sz="2000" dirty="0" smtClean="0">
                <a:latin typeface="Courier New" panose="02070309020205020404" pitchFamily="49" charset="0"/>
                <a:cs typeface="Courier New" panose="02070309020205020404" pitchFamily="49" charset="0"/>
              </a:rPr>
              <a:t>node</a:t>
            </a:r>
          </a:p>
          <a:p>
            <a:pPr lvl="2" eaLnBrk="1" hangingPunct="1">
              <a:lnSpc>
                <a:spcPct val="90000"/>
              </a:lnSpc>
            </a:pPr>
            <a:r>
              <a:rPr lang="en-US" altLang="en-US" sz="2000" dirty="0" smtClean="0"/>
              <a:t>one searches the right subtree of </a:t>
            </a:r>
            <a:r>
              <a:rPr lang="en-US" altLang="en-US" sz="2000" dirty="0" smtClean="0">
                <a:latin typeface="Courier New" panose="02070309020205020404" pitchFamily="49" charset="0"/>
                <a:cs typeface="Courier New" panose="02070309020205020404" pitchFamily="49" charset="0"/>
              </a:rPr>
              <a:t>node</a:t>
            </a:r>
          </a:p>
          <a:p>
            <a:pPr lvl="2" eaLnBrk="1" hangingPunct="1">
              <a:lnSpc>
                <a:spcPct val="90000"/>
              </a:lnSpc>
            </a:pPr>
            <a:endParaRPr lang="en-US" altLang="en-US" sz="2000" dirty="0" smtClean="0"/>
          </a:p>
          <a:p>
            <a:pPr eaLnBrk="1" hangingPunct="1">
              <a:lnSpc>
                <a:spcPct val="90000"/>
              </a:lnSpc>
              <a:buFontTx/>
              <a:buNone/>
            </a:pPr>
            <a:endParaRPr lang="en-US" altLang="en-US" sz="2800" dirty="0" smtClean="0"/>
          </a:p>
        </p:txBody>
      </p:sp>
    </p:spTree>
    <p:extLst>
      <p:ext uri="{BB962C8B-B14F-4D97-AF65-F5344CB8AC3E}">
        <p14:creationId xmlns:p14="http://schemas.microsoft.com/office/powerpoint/2010/main" val="402052293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ltLang="en-US" smtClean="0"/>
              <a:t>The </a:t>
            </a:r>
            <a:r>
              <a:rPr lang="en-US" altLang="en-US" smtClean="0">
                <a:latin typeface="Courier New" panose="02070309020205020404" pitchFamily="49" charset="0"/>
              </a:rPr>
              <a:t>contains</a:t>
            </a:r>
            <a:r>
              <a:rPr lang="en-US" altLang="en-US" smtClean="0"/>
              <a:t> method</a:t>
            </a:r>
          </a:p>
        </p:txBody>
      </p:sp>
      <p:sp>
        <p:nvSpPr>
          <p:cNvPr id="35843" name="Text Box 4"/>
          <p:cNvSpPr txBox="1">
            <a:spLocks noChangeArrowheads="1"/>
          </p:cNvSpPr>
          <p:nvPr/>
        </p:nvSpPr>
        <p:spPr bwMode="auto">
          <a:xfrm>
            <a:off x="544513" y="1676400"/>
            <a:ext cx="8024954" cy="461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b="1" dirty="0">
                <a:latin typeface="Courier New" panose="02070309020205020404" pitchFamily="49" charset="0"/>
              </a:rPr>
              <a:t>public boolean contains (T target) </a:t>
            </a:r>
            <a:endParaRPr lang="en-US" altLang="en-US" sz="1400" b="1" dirty="0" smtClean="0">
              <a:latin typeface="Courier New" panose="02070309020205020404" pitchFamily="49" charset="0"/>
            </a:endParaRP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Returns true if this BST contains a node with info </a:t>
            </a:r>
            <a:r>
              <a:rPr lang="en-US" altLang="en-US" sz="1400" b="1" dirty="0" err="1">
                <a:latin typeface="Courier New" panose="02070309020205020404" pitchFamily="49" charset="0"/>
              </a:rPr>
              <a:t>i</a:t>
            </a:r>
            <a:r>
              <a:rPr lang="en-US" altLang="en-US" sz="1400" b="1" dirty="0">
                <a:latin typeface="Courier New" panose="02070309020205020404" pitchFamily="49" charset="0"/>
              </a:rPr>
              <a:t> such that </a:t>
            </a:r>
            <a:endParaRPr lang="en-US" altLang="en-US" sz="1400" b="1" dirty="0" smtClean="0">
              <a:latin typeface="Courier New" panose="02070309020205020404" pitchFamily="49" charset="0"/>
            </a:endParaRPr>
          </a:p>
          <a:p>
            <a:pPr eaLnBrk="1" hangingPunct="1"/>
            <a:r>
              <a:rPr lang="en-US" altLang="en-US" sz="1400" b="1" dirty="0" smtClean="0">
                <a:latin typeface="Courier New" panose="02070309020205020404" pitchFamily="49" charset="0"/>
              </a:rPr>
              <a:t>// </a:t>
            </a:r>
            <a:r>
              <a:rPr lang="en-US" altLang="en-US" sz="1400" b="1" dirty="0" err="1">
                <a:latin typeface="Courier New" panose="02070309020205020404" pitchFamily="49" charset="0"/>
              </a:rPr>
              <a:t>comp.compare</a:t>
            </a:r>
            <a:r>
              <a:rPr lang="en-US" altLang="en-US" sz="1400" b="1" dirty="0">
                <a:latin typeface="Courier New" panose="02070309020205020404" pitchFamily="49" charset="0"/>
              </a:rPr>
              <a:t>(target, </a:t>
            </a:r>
            <a:r>
              <a:rPr lang="en-US" altLang="en-US" sz="1400" b="1" dirty="0" err="1">
                <a:latin typeface="Courier New" panose="02070309020205020404" pitchFamily="49" charset="0"/>
              </a:rPr>
              <a:t>i</a:t>
            </a:r>
            <a:r>
              <a:rPr lang="en-US" altLang="en-US" sz="1400" b="1" dirty="0">
                <a:latin typeface="Courier New" panose="02070309020205020404" pitchFamily="49" charset="0"/>
              </a:rPr>
              <a:t>) == 0; otherwise, returns false. </a:t>
            </a:r>
            <a:endParaRPr lang="en-US" altLang="en-US" sz="1400" b="1" dirty="0" smtClean="0">
              <a:latin typeface="Courier New" panose="02070309020205020404" pitchFamily="49" charset="0"/>
            </a:endParaRPr>
          </a:p>
          <a:p>
            <a:pPr eaLnBrk="1" hangingPunct="1"/>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return </a:t>
            </a:r>
            <a:r>
              <a:rPr lang="en-US" altLang="en-US" sz="1400" b="1" dirty="0" err="1">
                <a:latin typeface="Courier New" panose="02070309020205020404" pitchFamily="49" charset="0"/>
              </a:rPr>
              <a:t>recContains</a:t>
            </a:r>
            <a:r>
              <a:rPr lang="en-US" altLang="en-US" sz="1400" b="1" dirty="0">
                <a:latin typeface="Courier New" panose="02070309020205020404" pitchFamily="49" charset="0"/>
              </a:rPr>
              <a:t>(target, root); </a:t>
            </a:r>
            <a:endParaRPr lang="en-US" altLang="en-US" sz="1400" b="1" dirty="0" smtClean="0">
              <a:latin typeface="Courier New" panose="02070309020205020404" pitchFamily="49" charset="0"/>
            </a:endParaRPr>
          </a:p>
          <a:p>
            <a:pPr eaLnBrk="1" hangingPunct="1"/>
            <a:r>
              <a:rPr lang="en-US" altLang="en-US" sz="1400" b="1" dirty="0" smtClean="0">
                <a:latin typeface="Courier New" panose="02070309020205020404" pitchFamily="49" charset="0"/>
              </a:rPr>
              <a:t>}</a:t>
            </a:r>
          </a:p>
          <a:p>
            <a:pPr eaLnBrk="1" hangingPunct="1"/>
            <a:endParaRPr lang="en-US" altLang="en-US" sz="1400" b="1" dirty="0">
              <a:latin typeface="Courier New" panose="02070309020205020404" pitchFamily="49" charset="0"/>
            </a:endParaRPr>
          </a:p>
          <a:p>
            <a:pPr eaLnBrk="1" hangingPunct="1"/>
            <a:r>
              <a:rPr lang="en-US" altLang="en-US" sz="1400" b="1" dirty="0">
                <a:latin typeface="Courier New" panose="02070309020205020404" pitchFamily="49" charset="0"/>
              </a:rPr>
              <a:t>private boolean </a:t>
            </a:r>
            <a:r>
              <a:rPr lang="en-US" altLang="en-US" sz="1400" b="1" dirty="0" err="1">
                <a:latin typeface="Courier New" panose="02070309020205020404" pitchFamily="49" charset="0"/>
              </a:rPr>
              <a:t>recContains</a:t>
            </a:r>
            <a:r>
              <a:rPr lang="en-US" altLang="en-US" sz="1400" b="1" dirty="0">
                <a:latin typeface="Courier New" panose="02070309020205020404" pitchFamily="49" charset="0"/>
              </a:rPr>
              <a:t>(T target, BSTNode&lt;T&gt; node) </a:t>
            </a:r>
            <a:endParaRPr lang="en-US" altLang="en-US" sz="1400" b="1" dirty="0" smtClean="0">
              <a:latin typeface="Courier New" panose="02070309020205020404" pitchFamily="49" charset="0"/>
            </a:endParaRP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Returns true if the subtree rooted at node contains info </a:t>
            </a:r>
            <a:r>
              <a:rPr lang="en-US" altLang="en-US" sz="1400" b="1" dirty="0" err="1">
                <a:latin typeface="Courier New" panose="02070309020205020404" pitchFamily="49" charset="0"/>
              </a:rPr>
              <a:t>i</a:t>
            </a:r>
            <a:r>
              <a:rPr lang="en-US" altLang="en-US" sz="1400" b="1" dirty="0">
                <a:latin typeface="Courier New" panose="02070309020205020404" pitchFamily="49" charset="0"/>
              </a:rPr>
              <a:t> such that </a:t>
            </a:r>
            <a:endParaRPr lang="en-US" altLang="en-US" sz="1400" b="1" dirty="0" smtClean="0">
              <a:latin typeface="Courier New" panose="02070309020205020404" pitchFamily="49" charset="0"/>
            </a:endParaRPr>
          </a:p>
          <a:p>
            <a:pPr eaLnBrk="1" hangingPunct="1"/>
            <a:r>
              <a:rPr lang="en-US" altLang="en-US" sz="1400" b="1" dirty="0" smtClean="0">
                <a:latin typeface="Courier New" panose="02070309020205020404" pitchFamily="49" charset="0"/>
              </a:rPr>
              <a:t>// </a:t>
            </a:r>
            <a:r>
              <a:rPr lang="en-US" altLang="en-US" sz="1400" b="1" dirty="0" err="1">
                <a:latin typeface="Courier New" panose="02070309020205020404" pitchFamily="49" charset="0"/>
              </a:rPr>
              <a:t>comp.compare</a:t>
            </a:r>
            <a:r>
              <a:rPr lang="en-US" altLang="en-US" sz="1400" b="1" dirty="0">
                <a:latin typeface="Courier New" panose="02070309020205020404" pitchFamily="49" charset="0"/>
              </a:rPr>
              <a:t>(target, </a:t>
            </a:r>
            <a:r>
              <a:rPr lang="en-US" altLang="en-US" sz="1400" b="1" dirty="0" err="1">
                <a:latin typeface="Courier New" panose="02070309020205020404" pitchFamily="49" charset="0"/>
              </a:rPr>
              <a:t>i</a:t>
            </a:r>
            <a:r>
              <a:rPr lang="en-US" altLang="en-US" sz="1400" b="1" dirty="0">
                <a:latin typeface="Courier New" panose="02070309020205020404" pitchFamily="49" charset="0"/>
              </a:rPr>
              <a:t>) == 0; otherwise, returns false. </a:t>
            </a:r>
            <a:endParaRPr lang="en-US" altLang="en-US" sz="1400" b="1" dirty="0" smtClean="0">
              <a:latin typeface="Courier New" panose="02070309020205020404" pitchFamily="49" charset="0"/>
            </a:endParaRPr>
          </a:p>
          <a:p>
            <a:pPr eaLnBrk="1" hangingPunct="1"/>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if (node == null</a:t>
            </a:r>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return false;       // target is not </a:t>
            </a:r>
            <a:r>
              <a:rPr lang="en-US" altLang="en-US" sz="1400" b="1" dirty="0" smtClean="0">
                <a:latin typeface="Courier New" panose="02070309020205020404" pitchFamily="49" charset="0"/>
              </a:rPr>
              <a:t>found</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else if (</a:t>
            </a:r>
            <a:r>
              <a:rPr lang="en-US" altLang="en-US" sz="1400" b="1" dirty="0" err="1">
                <a:latin typeface="Courier New" panose="02070309020205020404" pitchFamily="49" charset="0"/>
              </a:rPr>
              <a:t>comp.compare</a:t>
            </a:r>
            <a:r>
              <a:rPr lang="en-US" altLang="en-US" sz="1400" b="1" dirty="0">
                <a:latin typeface="Courier New" panose="02070309020205020404" pitchFamily="49" charset="0"/>
              </a:rPr>
              <a:t>(target, </a:t>
            </a:r>
            <a:r>
              <a:rPr lang="en-US" altLang="en-US" sz="1400" b="1" dirty="0" err="1">
                <a:latin typeface="Courier New" panose="02070309020205020404" pitchFamily="49" charset="0"/>
              </a:rPr>
              <a:t>node.getInfo</a:t>
            </a:r>
            <a:r>
              <a:rPr lang="en-US" altLang="en-US" sz="1400" b="1" dirty="0">
                <a:latin typeface="Courier New" panose="02070309020205020404" pitchFamily="49" charset="0"/>
              </a:rPr>
              <a:t>()) &lt; 0</a:t>
            </a:r>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return </a:t>
            </a:r>
            <a:r>
              <a:rPr lang="en-US" altLang="en-US" sz="1400" b="1" dirty="0" err="1">
                <a:latin typeface="Courier New" panose="02070309020205020404" pitchFamily="49" charset="0"/>
              </a:rPr>
              <a:t>recContains</a:t>
            </a:r>
            <a:r>
              <a:rPr lang="en-US" altLang="en-US" sz="1400" b="1" dirty="0">
                <a:latin typeface="Courier New" panose="02070309020205020404" pitchFamily="49" charset="0"/>
              </a:rPr>
              <a:t>(target, node.getLeft());   // Search left </a:t>
            </a:r>
            <a:r>
              <a:rPr lang="en-US" altLang="en-US" sz="1400" b="1" dirty="0" smtClean="0">
                <a:latin typeface="Courier New" panose="02070309020205020404" pitchFamily="49" charset="0"/>
              </a:rPr>
              <a:t>subtree</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else if (</a:t>
            </a:r>
            <a:r>
              <a:rPr lang="en-US" altLang="en-US" sz="1400" b="1" dirty="0" err="1">
                <a:latin typeface="Courier New" panose="02070309020205020404" pitchFamily="49" charset="0"/>
              </a:rPr>
              <a:t>comp.compare</a:t>
            </a:r>
            <a:r>
              <a:rPr lang="en-US" altLang="en-US" sz="1400" b="1" dirty="0">
                <a:latin typeface="Courier New" panose="02070309020205020404" pitchFamily="49" charset="0"/>
              </a:rPr>
              <a:t>(target, </a:t>
            </a:r>
            <a:r>
              <a:rPr lang="en-US" altLang="en-US" sz="1400" b="1" dirty="0" err="1">
                <a:latin typeface="Courier New" panose="02070309020205020404" pitchFamily="49" charset="0"/>
              </a:rPr>
              <a:t>node.getInfo</a:t>
            </a:r>
            <a:r>
              <a:rPr lang="en-US" altLang="en-US" sz="1400" b="1" dirty="0">
                <a:latin typeface="Courier New" panose="02070309020205020404" pitchFamily="49" charset="0"/>
              </a:rPr>
              <a:t>()) &gt; 0</a:t>
            </a:r>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return </a:t>
            </a:r>
            <a:r>
              <a:rPr lang="en-US" altLang="en-US" sz="1400" b="1" dirty="0" err="1">
                <a:latin typeface="Courier New" panose="02070309020205020404" pitchFamily="49" charset="0"/>
              </a:rPr>
              <a:t>recContains</a:t>
            </a:r>
            <a:r>
              <a:rPr lang="en-US" altLang="en-US" sz="1400" b="1" dirty="0">
                <a:latin typeface="Courier New" panose="02070309020205020404" pitchFamily="49" charset="0"/>
              </a:rPr>
              <a:t>(target, node.getRight());  // Search right </a:t>
            </a:r>
            <a:r>
              <a:rPr lang="en-US" altLang="en-US" sz="1400" b="1" dirty="0" smtClean="0">
                <a:latin typeface="Courier New" panose="02070309020205020404" pitchFamily="49" charset="0"/>
              </a:rPr>
              <a:t>subtree</a:t>
            </a:r>
          </a:p>
          <a:p>
            <a:pPr eaLnBrk="1" hangingPunct="1"/>
            <a:r>
              <a:rPr lang="en-US" altLang="en-US" sz="1400" b="1" dirty="0" smtClean="0">
                <a:latin typeface="Courier New" panose="02070309020205020404" pitchFamily="49" charset="0"/>
              </a:rPr>
              <a:t>  else</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return true;        // target is found </a:t>
            </a:r>
            <a:endParaRPr lang="en-US" altLang="en-US" sz="1400" b="1" dirty="0" smtClean="0">
              <a:latin typeface="Courier New" panose="02070309020205020404" pitchFamily="49" charset="0"/>
            </a:endParaRPr>
          </a:p>
          <a:p>
            <a:pPr eaLnBrk="1" hangingPunct="1"/>
            <a:r>
              <a:rPr lang="en-US" altLang="en-US" sz="1400" b="1" dirty="0" smtClean="0">
                <a:latin typeface="Courier New" panose="02070309020205020404" pitchFamily="49" charset="0"/>
              </a:rPr>
              <a:t>}</a:t>
            </a:r>
            <a:endParaRPr lang="en-US" altLang="en-US" sz="1400" b="1" dirty="0">
              <a:latin typeface="Courier New" panose="02070309020205020404" pitchFamily="49" charset="0"/>
            </a:endParaRPr>
          </a:p>
          <a:p>
            <a:pPr eaLnBrk="1" hangingPunct="1"/>
            <a:endParaRPr lang="en-US" altLang="en-US" sz="1400" b="1" dirty="0">
              <a:latin typeface="Courier New" panose="02070309020205020404" pitchFamily="49" charset="0"/>
            </a:endParaRPr>
          </a:p>
        </p:txBody>
      </p:sp>
    </p:spTree>
    <p:extLst>
      <p:ext uri="{BB962C8B-B14F-4D97-AF65-F5344CB8AC3E}">
        <p14:creationId xmlns:p14="http://schemas.microsoft.com/office/powerpoint/2010/main" val="287601744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en-US" dirty="0" smtClean="0"/>
              <a:t>The </a:t>
            </a:r>
            <a:r>
              <a:rPr lang="en-US" altLang="en-US" dirty="0" smtClean="0">
                <a:latin typeface="Courier New" panose="02070309020205020404" pitchFamily="49" charset="0"/>
              </a:rPr>
              <a:t>get</a:t>
            </a:r>
            <a:r>
              <a:rPr lang="en-US" altLang="en-US" dirty="0" smtClean="0"/>
              <a:t> method is similar</a:t>
            </a:r>
          </a:p>
        </p:txBody>
      </p:sp>
      <p:sp>
        <p:nvSpPr>
          <p:cNvPr id="36867" name="Text Box 4"/>
          <p:cNvSpPr txBox="1">
            <a:spLocks noChangeArrowheads="1"/>
          </p:cNvSpPr>
          <p:nvPr/>
        </p:nvSpPr>
        <p:spPr bwMode="auto">
          <a:xfrm>
            <a:off x="331789" y="1600200"/>
            <a:ext cx="8355011" cy="461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b="1" dirty="0">
                <a:latin typeface="Courier New" panose="02070309020205020404" pitchFamily="49" charset="0"/>
              </a:rPr>
              <a:t>public T get(T target) </a:t>
            </a:r>
            <a:endParaRPr lang="en-US" altLang="en-US" sz="1400" b="1" dirty="0" smtClean="0">
              <a:latin typeface="Courier New" panose="02070309020205020404" pitchFamily="49" charset="0"/>
            </a:endParaRP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Returns info </a:t>
            </a:r>
            <a:r>
              <a:rPr lang="en-US" altLang="en-US" sz="1400" b="1" dirty="0" err="1">
                <a:latin typeface="Courier New" panose="02070309020205020404" pitchFamily="49" charset="0"/>
              </a:rPr>
              <a:t>i</a:t>
            </a:r>
            <a:r>
              <a:rPr lang="en-US" altLang="en-US" sz="1400" b="1" dirty="0">
                <a:latin typeface="Courier New" panose="02070309020205020404" pitchFamily="49" charset="0"/>
              </a:rPr>
              <a:t> from node of this BST where </a:t>
            </a:r>
            <a:r>
              <a:rPr lang="en-US" altLang="en-US" sz="1400" b="1" dirty="0" err="1">
                <a:latin typeface="Courier New" panose="02070309020205020404" pitchFamily="49" charset="0"/>
              </a:rPr>
              <a:t>comp.compare</a:t>
            </a:r>
            <a:r>
              <a:rPr lang="en-US" altLang="en-US" sz="1400" b="1" dirty="0">
                <a:latin typeface="Courier New" panose="02070309020205020404" pitchFamily="49" charset="0"/>
              </a:rPr>
              <a:t>(target, </a:t>
            </a:r>
            <a:r>
              <a:rPr lang="en-US" altLang="en-US" sz="1400" b="1" dirty="0" err="1">
                <a:latin typeface="Courier New" panose="02070309020205020404" pitchFamily="49" charset="0"/>
              </a:rPr>
              <a:t>i</a:t>
            </a:r>
            <a:r>
              <a:rPr lang="en-US" altLang="en-US" sz="1400" b="1" dirty="0">
                <a:latin typeface="Courier New" panose="02070309020205020404" pitchFamily="49" charset="0"/>
              </a:rPr>
              <a:t>) == 0</a:t>
            </a:r>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if no such node exists, returns null. </a:t>
            </a:r>
            <a:endParaRPr lang="en-US" altLang="en-US" sz="1400" b="1" dirty="0" smtClean="0">
              <a:latin typeface="Courier New" panose="02070309020205020404" pitchFamily="49" charset="0"/>
            </a:endParaRPr>
          </a:p>
          <a:p>
            <a:pPr eaLnBrk="1" hangingPunct="1"/>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return </a:t>
            </a:r>
            <a:r>
              <a:rPr lang="en-US" altLang="en-US" sz="1400" b="1" dirty="0" err="1">
                <a:latin typeface="Courier New" panose="02070309020205020404" pitchFamily="49" charset="0"/>
              </a:rPr>
              <a:t>recGet</a:t>
            </a:r>
            <a:r>
              <a:rPr lang="en-US" altLang="en-US" sz="1400" b="1" dirty="0">
                <a:latin typeface="Courier New" panose="02070309020205020404" pitchFamily="49" charset="0"/>
              </a:rPr>
              <a:t>(target, root); </a:t>
            </a:r>
            <a:endParaRPr lang="en-US" altLang="en-US" sz="1400" b="1" dirty="0" smtClean="0">
              <a:latin typeface="Courier New" panose="02070309020205020404" pitchFamily="49" charset="0"/>
            </a:endParaRPr>
          </a:p>
          <a:p>
            <a:pPr eaLnBrk="1" hangingPunct="1"/>
            <a:r>
              <a:rPr lang="en-US" altLang="en-US" sz="1400" b="1" dirty="0" smtClean="0">
                <a:latin typeface="Courier New" panose="02070309020205020404" pitchFamily="49" charset="0"/>
              </a:rPr>
              <a:t>}</a:t>
            </a:r>
          </a:p>
          <a:p>
            <a:pPr eaLnBrk="1" hangingPunct="1"/>
            <a:endParaRPr lang="en-US" altLang="en-US" sz="1400" b="1" dirty="0">
              <a:latin typeface="Courier New" panose="02070309020205020404" pitchFamily="49" charset="0"/>
            </a:endParaRPr>
          </a:p>
          <a:p>
            <a:pPr eaLnBrk="1" hangingPunct="1"/>
            <a:r>
              <a:rPr lang="en-US" altLang="en-US" sz="1400" b="1" dirty="0">
                <a:latin typeface="Courier New" panose="02070309020205020404" pitchFamily="49" charset="0"/>
              </a:rPr>
              <a:t>private T </a:t>
            </a:r>
            <a:r>
              <a:rPr lang="en-US" altLang="en-US" sz="1400" b="1" dirty="0" err="1">
                <a:latin typeface="Courier New" panose="02070309020205020404" pitchFamily="49" charset="0"/>
              </a:rPr>
              <a:t>recGet</a:t>
            </a:r>
            <a:r>
              <a:rPr lang="en-US" altLang="en-US" sz="1400" b="1" dirty="0">
                <a:latin typeface="Courier New" panose="02070309020205020404" pitchFamily="49" charset="0"/>
              </a:rPr>
              <a:t>(T target, BSTNode&lt;T&gt; node) </a:t>
            </a:r>
            <a:endParaRPr lang="en-US" altLang="en-US" sz="1400" b="1" dirty="0" smtClean="0">
              <a:latin typeface="Courier New" panose="02070309020205020404" pitchFamily="49" charset="0"/>
            </a:endParaRP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Returns info </a:t>
            </a:r>
            <a:r>
              <a:rPr lang="en-US" altLang="en-US" sz="1400" b="1" dirty="0" err="1">
                <a:latin typeface="Courier New" panose="02070309020205020404" pitchFamily="49" charset="0"/>
              </a:rPr>
              <a:t>i</a:t>
            </a:r>
            <a:r>
              <a:rPr lang="en-US" altLang="en-US" sz="1400" b="1" dirty="0">
                <a:latin typeface="Courier New" panose="02070309020205020404" pitchFamily="49" charset="0"/>
              </a:rPr>
              <a:t> from the subtree rooted at node such that </a:t>
            </a:r>
            <a:endParaRPr lang="en-US" altLang="en-US" sz="1400" b="1" dirty="0" smtClean="0">
              <a:latin typeface="Courier New" panose="02070309020205020404" pitchFamily="49" charset="0"/>
            </a:endParaRPr>
          </a:p>
          <a:p>
            <a:pPr eaLnBrk="1" hangingPunct="1"/>
            <a:r>
              <a:rPr lang="en-US" altLang="en-US" sz="1400" b="1" dirty="0" smtClean="0">
                <a:latin typeface="Courier New" panose="02070309020205020404" pitchFamily="49" charset="0"/>
              </a:rPr>
              <a:t>// </a:t>
            </a:r>
            <a:r>
              <a:rPr lang="en-US" altLang="en-US" sz="1400" b="1" dirty="0" err="1">
                <a:latin typeface="Courier New" panose="02070309020205020404" pitchFamily="49" charset="0"/>
              </a:rPr>
              <a:t>comp.compare</a:t>
            </a:r>
            <a:r>
              <a:rPr lang="en-US" altLang="en-US" sz="1400" b="1" dirty="0">
                <a:latin typeface="Courier New" panose="02070309020205020404" pitchFamily="49" charset="0"/>
              </a:rPr>
              <a:t>(target, </a:t>
            </a:r>
            <a:r>
              <a:rPr lang="en-US" altLang="en-US" sz="1400" b="1" dirty="0" err="1">
                <a:latin typeface="Courier New" panose="02070309020205020404" pitchFamily="49" charset="0"/>
              </a:rPr>
              <a:t>i</a:t>
            </a:r>
            <a:r>
              <a:rPr lang="en-US" altLang="en-US" sz="1400" b="1" dirty="0">
                <a:latin typeface="Courier New" panose="02070309020205020404" pitchFamily="49" charset="0"/>
              </a:rPr>
              <a:t>) == 0; if no such info exists, returns null. </a:t>
            </a:r>
            <a:endParaRPr lang="en-US" altLang="en-US" sz="1400" b="1" dirty="0" smtClean="0">
              <a:latin typeface="Courier New" panose="02070309020205020404" pitchFamily="49" charset="0"/>
            </a:endParaRPr>
          </a:p>
          <a:p>
            <a:pPr eaLnBrk="1" hangingPunct="1"/>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if (node == null</a:t>
            </a:r>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return null;             // target is not </a:t>
            </a:r>
            <a:r>
              <a:rPr lang="en-US" altLang="en-US" sz="1400" b="1" dirty="0" smtClean="0">
                <a:latin typeface="Courier New" panose="02070309020205020404" pitchFamily="49" charset="0"/>
              </a:rPr>
              <a:t>found</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else if (</a:t>
            </a:r>
            <a:r>
              <a:rPr lang="en-US" altLang="en-US" sz="1400" b="1" dirty="0" err="1">
                <a:latin typeface="Courier New" panose="02070309020205020404" pitchFamily="49" charset="0"/>
              </a:rPr>
              <a:t>comp.compare</a:t>
            </a:r>
            <a:r>
              <a:rPr lang="en-US" altLang="en-US" sz="1400" b="1" dirty="0">
                <a:latin typeface="Courier New" panose="02070309020205020404" pitchFamily="49" charset="0"/>
              </a:rPr>
              <a:t>(target, </a:t>
            </a:r>
            <a:r>
              <a:rPr lang="en-US" altLang="en-US" sz="1400" b="1" dirty="0" err="1">
                <a:latin typeface="Courier New" panose="02070309020205020404" pitchFamily="49" charset="0"/>
              </a:rPr>
              <a:t>node.getInfo</a:t>
            </a:r>
            <a:r>
              <a:rPr lang="en-US" altLang="en-US" sz="1400" b="1" dirty="0">
                <a:latin typeface="Courier New" panose="02070309020205020404" pitchFamily="49" charset="0"/>
              </a:rPr>
              <a:t>()) &lt; 0</a:t>
            </a:r>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return </a:t>
            </a:r>
            <a:r>
              <a:rPr lang="en-US" altLang="en-US" sz="1400" b="1" dirty="0" err="1">
                <a:latin typeface="Courier New" panose="02070309020205020404" pitchFamily="49" charset="0"/>
              </a:rPr>
              <a:t>recGet</a:t>
            </a:r>
            <a:r>
              <a:rPr lang="en-US" altLang="en-US" sz="1400" b="1" dirty="0">
                <a:latin typeface="Courier New" panose="02070309020205020404" pitchFamily="49" charset="0"/>
              </a:rPr>
              <a:t>(target, node.getLeft());         // get from left </a:t>
            </a:r>
            <a:r>
              <a:rPr lang="en-US" altLang="en-US" sz="1400" b="1" dirty="0" smtClean="0">
                <a:latin typeface="Courier New" panose="02070309020205020404" pitchFamily="49" charset="0"/>
              </a:rPr>
              <a:t>subtree</a:t>
            </a:r>
          </a:p>
          <a:p>
            <a:pPr eaLnBrk="1" hangingPunct="1"/>
            <a:r>
              <a:rPr lang="en-US" altLang="en-US" sz="1400" b="1" dirty="0" smtClean="0">
                <a:latin typeface="Courier New" panose="02070309020205020404" pitchFamily="49" charset="0"/>
              </a:rPr>
              <a:t>  else</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if (</a:t>
            </a:r>
            <a:r>
              <a:rPr lang="en-US" altLang="en-US" sz="1400" b="1" dirty="0" err="1">
                <a:latin typeface="Courier New" panose="02070309020205020404" pitchFamily="49" charset="0"/>
              </a:rPr>
              <a:t>comp.compare</a:t>
            </a:r>
            <a:r>
              <a:rPr lang="en-US" altLang="en-US" sz="1400" b="1" dirty="0">
                <a:latin typeface="Courier New" panose="02070309020205020404" pitchFamily="49" charset="0"/>
              </a:rPr>
              <a:t>(target, </a:t>
            </a:r>
            <a:r>
              <a:rPr lang="en-US" altLang="en-US" sz="1400" b="1" dirty="0" err="1">
                <a:latin typeface="Courier New" panose="02070309020205020404" pitchFamily="49" charset="0"/>
              </a:rPr>
              <a:t>node.getInfo</a:t>
            </a:r>
            <a:r>
              <a:rPr lang="en-US" altLang="en-US" sz="1400" b="1" dirty="0">
                <a:latin typeface="Courier New" panose="02070309020205020404" pitchFamily="49" charset="0"/>
              </a:rPr>
              <a:t>()) &gt; 0</a:t>
            </a:r>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return </a:t>
            </a:r>
            <a:r>
              <a:rPr lang="en-US" altLang="en-US" sz="1400" b="1" dirty="0" err="1">
                <a:latin typeface="Courier New" panose="02070309020205020404" pitchFamily="49" charset="0"/>
              </a:rPr>
              <a:t>recGet</a:t>
            </a:r>
            <a:r>
              <a:rPr lang="en-US" altLang="en-US" sz="1400" b="1" dirty="0">
                <a:latin typeface="Courier New" panose="02070309020205020404" pitchFamily="49" charset="0"/>
              </a:rPr>
              <a:t>(target, node.getRight</a:t>
            </a:r>
            <a:r>
              <a:rPr lang="en-US" altLang="en-US" sz="1400" b="1" dirty="0" smtClean="0">
                <a:latin typeface="Courier New" panose="02070309020205020404" pitchFamily="49" charset="0"/>
              </a:rPr>
              <a:t>());        </a:t>
            </a:r>
            <a:r>
              <a:rPr lang="en-US" altLang="en-US" sz="1400" b="1" dirty="0">
                <a:latin typeface="Courier New" panose="02070309020205020404" pitchFamily="49" charset="0"/>
              </a:rPr>
              <a:t>// get from right </a:t>
            </a:r>
            <a:r>
              <a:rPr lang="en-US" altLang="en-US" sz="1400" b="1" dirty="0" smtClean="0">
                <a:latin typeface="Courier New" panose="02070309020205020404" pitchFamily="49" charset="0"/>
              </a:rPr>
              <a:t>subtree</a:t>
            </a:r>
          </a:p>
          <a:p>
            <a:pPr eaLnBrk="1" hangingPunct="1"/>
            <a:r>
              <a:rPr lang="en-US" altLang="en-US" sz="1400" b="1" dirty="0" smtClean="0">
                <a:latin typeface="Courier New" panose="02070309020205020404" pitchFamily="49" charset="0"/>
              </a:rPr>
              <a:t>  else</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return </a:t>
            </a:r>
            <a:r>
              <a:rPr lang="en-US" altLang="en-US" sz="1400" b="1" dirty="0" err="1">
                <a:latin typeface="Courier New" panose="02070309020205020404" pitchFamily="49" charset="0"/>
              </a:rPr>
              <a:t>node.getInfo</a:t>
            </a:r>
            <a:r>
              <a:rPr lang="en-US" altLang="en-US" sz="1400" b="1" dirty="0">
                <a:latin typeface="Courier New" panose="02070309020205020404" pitchFamily="49" charset="0"/>
              </a:rPr>
              <a:t>();  // target is found </a:t>
            </a:r>
            <a:endParaRPr lang="en-US" altLang="en-US" sz="1400" b="1" dirty="0" smtClean="0">
              <a:latin typeface="Courier New" panose="02070309020205020404" pitchFamily="49" charset="0"/>
            </a:endParaRPr>
          </a:p>
          <a:p>
            <a:pPr eaLnBrk="1" hangingPunct="1"/>
            <a:r>
              <a:rPr lang="en-US" altLang="en-US" sz="1400" b="1" dirty="0" smtClean="0">
                <a:latin typeface="Courier New" panose="02070309020205020404" pitchFamily="49" charset="0"/>
              </a:rPr>
              <a:t>}</a:t>
            </a:r>
            <a:endParaRPr lang="en-US" altLang="en-US" sz="1400" b="1" dirty="0">
              <a:latin typeface="Courier New" panose="02070309020205020404" pitchFamily="49" charset="0"/>
            </a:endParaRPr>
          </a:p>
        </p:txBody>
      </p:sp>
    </p:spTree>
    <p:extLst>
      <p:ext uri="{BB962C8B-B14F-4D97-AF65-F5344CB8AC3E}">
        <p14:creationId xmlns:p14="http://schemas.microsoft.com/office/powerpoint/2010/main" val="122544377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altLang="en-US" sz="4000" smtClean="0"/>
              <a:t>Iteration: Review of Traversal Definitions</a:t>
            </a:r>
          </a:p>
        </p:txBody>
      </p:sp>
      <p:sp>
        <p:nvSpPr>
          <p:cNvPr id="54275" name="Rectangle 3"/>
          <p:cNvSpPr>
            <a:spLocks noGrp="1" noChangeArrowheads="1"/>
          </p:cNvSpPr>
          <p:nvPr>
            <p:ph type="body" idx="1"/>
          </p:nvPr>
        </p:nvSpPr>
        <p:spPr>
          <a:xfrm>
            <a:off x="457200" y="1981200"/>
            <a:ext cx="8229600" cy="4144963"/>
          </a:xfrm>
        </p:spPr>
        <p:txBody>
          <a:bodyPr/>
          <a:lstStyle/>
          <a:p>
            <a:pPr eaLnBrk="1" hangingPunct="1"/>
            <a:r>
              <a:rPr lang="en-US" altLang="en-US" b="1" smtClean="0"/>
              <a:t>Preorder traversal:</a:t>
            </a:r>
            <a:r>
              <a:rPr lang="en-US" altLang="en-US" smtClean="0"/>
              <a:t> Visit the root, visit the left subtree, visit the right subtree</a:t>
            </a:r>
          </a:p>
          <a:p>
            <a:pPr eaLnBrk="1" hangingPunct="1"/>
            <a:r>
              <a:rPr lang="en-US" altLang="en-US" b="1" smtClean="0"/>
              <a:t>Inorder traversal:</a:t>
            </a:r>
            <a:r>
              <a:rPr lang="en-US" altLang="en-US" smtClean="0"/>
              <a:t> Visit the left subtree, visit the root, visit the right subtree</a:t>
            </a:r>
          </a:p>
          <a:p>
            <a:pPr eaLnBrk="1" hangingPunct="1"/>
            <a:r>
              <a:rPr lang="en-US" altLang="en-US" b="1" smtClean="0"/>
              <a:t>Postorder traversal:</a:t>
            </a:r>
            <a:r>
              <a:rPr lang="en-US" altLang="en-US" smtClean="0"/>
              <a:t> Visit the left subtree, visit the right subtree, visit the root</a:t>
            </a:r>
          </a:p>
        </p:txBody>
      </p:sp>
    </p:spTree>
    <p:extLst>
      <p:ext uri="{BB962C8B-B14F-4D97-AF65-F5344CB8AC3E}">
        <p14:creationId xmlns:p14="http://schemas.microsoft.com/office/powerpoint/2010/main" val="309794699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the </a:t>
            </a:r>
            <a:r>
              <a:rPr lang="en-US" sz="4000" dirty="0">
                <a:latin typeface="Courier New" panose="02070309020205020404" pitchFamily="49" charset="0"/>
                <a:cs typeface="Courier New" panose="02070309020205020404" pitchFamily="49" charset="0"/>
              </a:rPr>
              <a:t>getIterator</a:t>
            </a:r>
            <a:r>
              <a:rPr lang="en-US" sz="4000" dirty="0"/>
              <a:t> </a:t>
            </a:r>
            <a:r>
              <a:rPr lang="en-US" sz="4000" dirty="0" smtClean="0"/>
              <a:t>method</a:t>
            </a:r>
            <a:endParaRPr lang="en-US" sz="4000" dirty="0"/>
          </a:p>
        </p:txBody>
      </p:sp>
      <p:sp>
        <p:nvSpPr>
          <p:cNvPr id="3" name="Content Placeholder 2"/>
          <p:cNvSpPr>
            <a:spLocks noGrp="1"/>
          </p:cNvSpPr>
          <p:nvPr>
            <p:ph idx="1"/>
          </p:nvPr>
        </p:nvSpPr>
        <p:spPr/>
        <p:txBody>
          <a:bodyPr/>
          <a:lstStyle/>
          <a:p>
            <a:r>
              <a:rPr lang="en-US" sz="2800" dirty="0" smtClean="0"/>
              <a:t>client passes </a:t>
            </a:r>
            <a:r>
              <a:rPr lang="en-US" sz="2800" dirty="0">
                <a:latin typeface="Courier New" panose="02070309020205020404" pitchFamily="49" charset="0"/>
                <a:cs typeface="Courier New" panose="02070309020205020404" pitchFamily="49" charset="0"/>
              </a:rPr>
              <a:t>getIterator</a:t>
            </a:r>
            <a:r>
              <a:rPr lang="en-US" sz="2800" dirty="0"/>
              <a:t> an argument indicating </a:t>
            </a:r>
            <a:r>
              <a:rPr lang="en-US" sz="2800" dirty="0" smtClean="0"/>
              <a:t>one of </a:t>
            </a:r>
            <a:r>
              <a:rPr lang="en-US" sz="2800" dirty="0"/>
              <a:t>the three traversal </a:t>
            </a:r>
            <a:r>
              <a:rPr lang="en-US" sz="2800" dirty="0" smtClean="0"/>
              <a:t>orders</a:t>
            </a:r>
          </a:p>
          <a:p>
            <a:r>
              <a:rPr lang="en-US" sz="2800" dirty="0" smtClean="0">
                <a:latin typeface="Courier New" panose="02070309020205020404" pitchFamily="49" charset="0"/>
                <a:cs typeface="Courier New" panose="02070309020205020404" pitchFamily="49" charset="0"/>
              </a:rPr>
              <a:t>getIterator</a:t>
            </a:r>
            <a:r>
              <a:rPr lang="en-US" sz="2800" dirty="0" smtClean="0"/>
              <a:t> creates </a:t>
            </a:r>
            <a:r>
              <a:rPr lang="en-US" sz="2800" dirty="0"/>
              <a:t>the appropriate </a:t>
            </a:r>
            <a:r>
              <a:rPr lang="en-US" sz="2800" dirty="0">
                <a:latin typeface="Courier New" panose="02070309020205020404" pitchFamily="49" charset="0"/>
                <a:cs typeface="Courier New" panose="02070309020205020404" pitchFamily="49" charset="0"/>
              </a:rPr>
              <a:t>iterator</a:t>
            </a:r>
            <a:r>
              <a:rPr lang="en-US" sz="2800" dirty="0"/>
              <a:t> and returns </a:t>
            </a:r>
            <a:r>
              <a:rPr lang="en-US" sz="2800" dirty="0" smtClean="0"/>
              <a:t>it by traversing </a:t>
            </a:r>
            <a:r>
              <a:rPr lang="en-US" sz="2800" dirty="0"/>
              <a:t>the tree in the desired </a:t>
            </a:r>
            <a:r>
              <a:rPr lang="en-US" sz="2800" dirty="0" smtClean="0"/>
              <a:t>order and building a </a:t>
            </a:r>
            <a:r>
              <a:rPr lang="en-US" sz="2800" dirty="0"/>
              <a:t>queue of </a:t>
            </a:r>
            <a:r>
              <a:rPr lang="en-US" sz="2800" dirty="0" smtClean="0"/>
              <a:t>T</a:t>
            </a:r>
          </a:p>
          <a:p>
            <a:r>
              <a:rPr lang="en-US" sz="2800" dirty="0" smtClean="0"/>
              <a:t>It </a:t>
            </a:r>
            <a:r>
              <a:rPr lang="en-US" sz="2800" dirty="0"/>
              <a:t>then creates an </a:t>
            </a:r>
            <a:r>
              <a:rPr lang="en-US" sz="2800" dirty="0">
                <a:latin typeface="Courier New" panose="02070309020205020404" pitchFamily="49" charset="0"/>
                <a:cs typeface="Courier New" panose="02070309020205020404" pitchFamily="49" charset="0"/>
              </a:rPr>
              <a:t>iterator</a:t>
            </a:r>
            <a:r>
              <a:rPr lang="en-US" sz="2800" dirty="0"/>
              <a:t> using the anonymous inner class </a:t>
            </a:r>
            <a:r>
              <a:rPr lang="en-US" sz="2800" dirty="0" smtClean="0"/>
              <a:t>approach</a:t>
            </a:r>
          </a:p>
          <a:p>
            <a:r>
              <a:rPr lang="en-US" sz="2800" dirty="0"/>
              <a:t>returned </a:t>
            </a:r>
            <a:r>
              <a:rPr lang="en-US" sz="2800" dirty="0">
                <a:latin typeface="Courier New" panose="02070309020205020404" pitchFamily="49" charset="0"/>
                <a:cs typeface="Courier New" panose="02070309020205020404" pitchFamily="49" charset="0"/>
              </a:rPr>
              <a:t>iterator</a:t>
            </a:r>
            <a:r>
              <a:rPr lang="en-US" sz="2800" dirty="0"/>
              <a:t> represents a snapshot of the tree at the time </a:t>
            </a:r>
            <a:r>
              <a:rPr lang="en-US" sz="2800" dirty="0">
                <a:latin typeface="Courier New" panose="02070309020205020404" pitchFamily="49" charset="0"/>
                <a:cs typeface="Courier New" panose="02070309020205020404" pitchFamily="49" charset="0"/>
              </a:rPr>
              <a:t>getIterator</a:t>
            </a:r>
            <a:r>
              <a:rPr lang="en-US" sz="2800" dirty="0"/>
              <a:t> is </a:t>
            </a:r>
            <a:r>
              <a:rPr lang="en-US" sz="2800" dirty="0" smtClean="0"/>
              <a:t>invoked and does not support </a:t>
            </a:r>
            <a:r>
              <a:rPr lang="en-US" sz="2800" dirty="0" smtClean="0">
                <a:latin typeface="Courier New" panose="02070309020205020404" pitchFamily="49" charset="0"/>
                <a:cs typeface="Courier New" panose="02070309020205020404" pitchFamily="49" charset="0"/>
              </a:rPr>
              <a:t>remove</a:t>
            </a:r>
            <a:endParaRPr lang="en-US" sz="2800" dirty="0">
              <a:latin typeface="Courier New" panose="02070309020205020404" pitchFamily="49" charset="0"/>
              <a:cs typeface="Courier New" panose="02070309020205020404" pitchFamily="49" charset="0"/>
            </a:endParaRPr>
          </a:p>
          <a:p>
            <a:endParaRPr lang="en-US" sz="2800" dirty="0" smtClean="0"/>
          </a:p>
          <a:p>
            <a:endParaRPr lang="en-US" sz="2800" dirty="0"/>
          </a:p>
        </p:txBody>
      </p:sp>
    </p:spTree>
    <p:extLst>
      <p:ext uri="{BB962C8B-B14F-4D97-AF65-F5344CB8AC3E}">
        <p14:creationId xmlns:p14="http://schemas.microsoft.com/office/powerpoint/2010/main" val="12886701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
            <a:ext cx="8229600" cy="5821363"/>
          </a:xfrm>
        </p:spPr>
        <p:txBody>
          <a:bodyPr/>
          <a:lstStyle/>
          <a:p>
            <a:pPr marL="0" indent="0">
              <a:buNone/>
            </a:pPr>
            <a:r>
              <a:rPr lang="en-US" sz="1200" b="1" dirty="0">
                <a:latin typeface="Courier New" panose="02070309020205020404" pitchFamily="49" charset="0"/>
                <a:cs typeface="Courier New" panose="02070309020205020404" pitchFamily="49" charset="0"/>
              </a:rPr>
              <a:t>public Iterator&lt;T&gt; getIterator(</a:t>
            </a:r>
            <a:r>
              <a:rPr lang="en-US" sz="1200" b="1" dirty="0" err="1">
                <a:latin typeface="Courier New" panose="02070309020205020404" pitchFamily="49" charset="0"/>
                <a:cs typeface="Courier New" panose="02070309020205020404" pitchFamily="49" charset="0"/>
              </a:rPr>
              <a:t>BSTInterface.Traversal</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orderType</a:t>
            </a:r>
            <a:r>
              <a:rPr lang="en-US" sz="1200" b="1" dirty="0">
                <a:latin typeface="Courier New" panose="02070309020205020404" pitchFamily="49" charset="0"/>
                <a:cs typeface="Courier New" panose="02070309020205020404" pitchFamily="49" charset="0"/>
              </a:rPr>
              <a:t>) </a:t>
            </a:r>
            <a:endParaRPr lang="en-US" sz="1200" b="1" dirty="0" smtClean="0">
              <a:latin typeface="Courier New" panose="02070309020205020404" pitchFamily="49" charset="0"/>
              <a:cs typeface="Courier New" panose="02070309020205020404" pitchFamily="49" charset="0"/>
            </a:endParaRPr>
          </a:p>
          <a:p>
            <a:pPr marL="0" indent="0">
              <a:buNone/>
            </a:pPr>
            <a:r>
              <a:rPr lang="en-US" sz="1200" b="1" dirty="0" smtClean="0">
                <a:latin typeface="Courier New" panose="02070309020205020404" pitchFamily="49" charset="0"/>
                <a:cs typeface="Courier New" panose="02070309020205020404" pitchFamily="49" charset="0"/>
              </a:rPr>
              <a:t>{</a:t>
            </a:r>
          </a:p>
          <a:p>
            <a:pPr marL="0" indent="0">
              <a:buNone/>
            </a:pPr>
            <a:r>
              <a:rPr lang="en-US" sz="1200" b="1" dirty="0" smtClean="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final LinkedQueue&lt;T&gt; infoQueue = new LinkedQueue&lt;T</a:t>
            </a:r>
            <a:r>
              <a:rPr lang="en-US" sz="1200" b="1" dirty="0" smtClean="0">
                <a:latin typeface="Courier New" panose="02070309020205020404" pitchFamily="49" charset="0"/>
                <a:cs typeface="Courier New" panose="02070309020205020404" pitchFamily="49" charset="0"/>
              </a:rPr>
              <a:t>&gt;();</a:t>
            </a:r>
          </a:p>
          <a:p>
            <a:pPr marL="0" indent="0">
              <a:buNone/>
            </a:pPr>
            <a:r>
              <a:rPr lang="en-US" sz="1200" b="1" dirty="0" smtClean="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if (</a:t>
            </a:r>
            <a:r>
              <a:rPr lang="en-US" sz="1200" b="1" dirty="0" err="1">
                <a:latin typeface="Courier New" panose="02070309020205020404" pitchFamily="49" charset="0"/>
                <a:cs typeface="Courier New" panose="02070309020205020404" pitchFamily="49" charset="0"/>
              </a:rPr>
              <a:t>orderType</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BSTInterface.Traversal.Preorder</a:t>
            </a:r>
            <a:r>
              <a:rPr lang="en-US" sz="1200" b="1" dirty="0" smtClean="0">
                <a:latin typeface="Courier New" panose="02070309020205020404" pitchFamily="49" charset="0"/>
                <a:cs typeface="Courier New" panose="02070309020205020404" pitchFamily="49" charset="0"/>
              </a:rPr>
              <a:t>)</a:t>
            </a:r>
          </a:p>
          <a:p>
            <a:pPr marL="0" indent="0">
              <a:buNone/>
            </a:pPr>
            <a:r>
              <a:rPr lang="en-US" sz="1200" b="1" dirty="0" smtClean="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preOrder</a:t>
            </a:r>
            <a:r>
              <a:rPr lang="en-US" sz="1200" b="1" dirty="0">
                <a:latin typeface="Courier New" panose="02070309020205020404" pitchFamily="49" charset="0"/>
                <a:cs typeface="Courier New" panose="02070309020205020404" pitchFamily="49" charset="0"/>
              </a:rPr>
              <a:t>(root, infoQueue</a:t>
            </a:r>
            <a:r>
              <a:rPr lang="en-US" sz="1200" b="1" dirty="0" smtClean="0">
                <a:latin typeface="Courier New" panose="02070309020205020404" pitchFamily="49" charset="0"/>
                <a:cs typeface="Courier New" panose="02070309020205020404" pitchFamily="49" charset="0"/>
              </a:rPr>
              <a:t>);</a:t>
            </a:r>
          </a:p>
          <a:p>
            <a:pPr marL="0" indent="0">
              <a:buNone/>
            </a:pPr>
            <a:r>
              <a:rPr lang="en-US" sz="1200" b="1" dirty="0" smtClean="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else  if (</a:t>
            </a:r>
            <a:r>
              <a:rPr lang="en-US" sz="1200" b="1" dirty="0" err="1">
                <a:latin typeface="Courier New" panose="02070309020205020404" pitchFamily="49" charset="0"/>
                <a:cs typeface="Courier New" panose="02070309020205020404" pitchFamily="49" charset="0"/>
              </a:rPr>
              <a:t>orderType</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BSTInterface.Traversal.Inorder</a:t>
            </a:r>
            <a:r>
              <a:rPr lang="en-US" sz="1200" b="1" dirty="0" smtClean="0">
                <a:latin typeface="Courier New" panose="02070309020205020404" pitchFamily="49" charset="0"/>
                <a:cs typeface="Courier New" panose="02070309020205020404" pitchFamily="49" charset="0"/>
              </a:rPr>
              <a:t>)</a:t>
            </a:r>
          </a:p>
          <a:p>
            <a:pPr marL="0" indent="0">
              <a:buNone/>
            </a:pPr>
            <a:r>
              <a:rPr lang="en-US" sz="1200" b="1" dirty="0" smtClean="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inOrder(root, infoQueue);</a:t>
            </a:r>
          </a:p>
          <a:p>
            <a:pPr marL="0" indent="0">
              <a:buNone/>
            </a:pPr>
            <a:r>
              <a:rPr lang="en-US" sz="1200" b="1" dirty="0" smtClean="0">
                <a:latin typeface="Courier New" panose="02070309020205020404" pitchFamily="49" charset="0"/>
                <a:cs typeface="Courier New" panose="02070309020205020404" pitchFamily="49" charset="0"/>
              </a:rPr>
              <a:t>  else  </a:t>
            </a:r>
            <a:r>
              <a:rPr lang="en-US" sz="1200" b="1" dirty="0">
                <a:latin typeface="Courier New" panose="02070309020205020404" pitchFamily="49" charset="0"/>
                <a:cs typeface="Courier New" panose="02070309020205020404" pitchFamily="49" charset="0"/>
              </a:rPr>
              <a:t>if (</a:t>
            </a:r>
            <a:r>
              <a:rPr lang="en-US" sz="1200" b="1" dirty="0" err="1">
                <a:latin typeface="Courier New" panose="02070309020205020404" pitchFamily="49" charset="0"/>
                <a:cs typeface="Courier New" panose="02070309020205020404" pitchFamily="49" charset="0"/>
              </a:rPr>
              <a:t>orderType</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BSTInterface.Traversal.Postorder</a:t>
            </a:r>
            <a:r>
              <a:rPr lang="en-US" sz="1200" b="1" dirty="0" smtClean="0">
                <a:latin typeface="Courier New" panose="02070309020205020404" pitchFamily="49" charset="0"/>
                <a:cs typeface="Courier New" panose="02070309020205020404" pitchFamily="49" charset="0"/>
              </a:rPr>
              <a:t>)</a:t>
            </a:r>
          </a:p>
          <a:p>
            <a:pPr marL="0" indent="0">
              <a:buNone/>
            </a:pPr>
            <a:r>
              <a:rPr lang="en-US" sz="1200" b="1" dirty="0" smtClean="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postOrder</a:t>
            </a:r>
            <a:r>
              <a:rPr lang="en-US" sz="1200" b="1" dirty="0">
                <a:latin typeface="Courier New" panose="02070309020205020404" pitchFamily="49" charset="0"/>
                <a:cs typeface="Courier New" panose="02070309020205020404" pitchFamily="49" charset="0"/>
              </a:rPr>
              <a:t>(root, infoQueue</a:t>
            </a:r>
            <a:r>
              <a:rPr lang="en-US" sz="1200" b="1" dirty="0" smtClean="0">
                <a:latin typeface="Courier New" panose="02070309020205020404" pitchFamily="49" charset="0"/>
                <a:cs typeface="Courier New" panose="02070309020205020404" pitchFamily="49" charset="0"/>
              </a:rPr>
              <a:t>);</a:t>
            </a:r>
          </a:p>
          <a:p>
            <a:pPr marL="0" indent="0">
              <a:buNone/>
            </a:pPr>
            <a:endParaRPr lang="en-US" sz="1200" b="1" dirty="0">
              <a:latin typeface="Courier New" panose="02070309020205020404" pitchFamily="49" charset="0"/>
              <a:cs typeface="Courier New" panose="02070309020205020404" pitchFamily="49" charset="0"/>
            </a:endParaRPr>
          </a:p>
          <a:p>
            <a:pPr marL="0" indent="0">
              <a:buNone/>
            </a:pPr>
            <a:r>
              <a:rPr lang="en-US" sz="1200" b="1" dirty="0">
                <a:latin typeface="Courier New" panose="02070309020205020404" pitchFamily="49" charset="0"/>
                <a:cs typeface="Courier New" panose="02070309020205020404" pitchFamily="49" charset="0"/>
              </a:rPr>
              <a:t>  return new Iterator&lt;T</a:t>
            </a:r>
            <a:r>
              <a:rPr lang="en-US" sz="1200" b="1" dirty="0" smtClean="0">
                <a:latin typeface="Courier New" panose="02070309020205020404" pitchFamily="49" charset="0"/>
                <a:cs typeface="Courier New" panose="02070309020205020404" pitchFamily="49" charset="0"/>
              </a:rPr>
              <a:t>&gt;()</a:t>
            </a:r>
          </a:p>
          <a:p>
            <a:pPr marL="0" indent="0">
              <a:buNone/>
            </a:pPr>
            <a:r>
              <a:rPr lang="en-US" sz="1200" b="1" dirty="0" smtClean="0">
                <a:latin typeface="Courier New" panose="02070309020205020404" pitchFamily="49" charset="0"/>
                <a:cs typeface="Courier New" panose="02070309020205020404" pitchFamily="49" charset="0"/>
              </a:rPr>
              <a:t>  {</a:t>
            </a:r>
          </a:p>
          <a:p>
            <a:pPr marL="0" indent="0">
              <a:buNone/>
            </a:pPr>
            <a:r>
              <a:rPr lang="en-US" sz="1200" b="1" dirty="0" smtClean="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public boolean hasNext</a:t>
            </a:r>
            <a:r>
              <a:rPr lang="en-US" sz="1200" b="1" dirty="0" smtClean="0">
                <a:latin typeface="Courier New" panose="02070309020205020404" pitchFamily="49" charset="0"/>
                <a:cs typeface="Courier New" panose="02070309020205020404" pitchFamily="49" charset="0"/>
              </a:rPr>
              <a:t>()</a:t>
            </a:r>
          </a:p>
          <a:p>
            <a:pPr marL="0" indent="0">
              <a:buNone/>
            </a:pPr>
            <a:r>
              <a:rPr lang="en-US" sz="1200" b="1" dirty="0" smtClean="0">
                <a:latin typeface="Courier New" panose="02070309020205020404" pitchFamily="49" charset="0"/>
                <a:cs typeface="Courier New" panose="02070309020205020404" pitchFamily="49" charset="0"/>
              </a:rPr>
              <a:t>    {</a:t>
            </a:r>
          </a:p>
          <a:p>
            <a:pPr marL="0" indent="0">
              <a:buNone/>
            </a:pPr>
            <a:r>
              <a:rPr lang="en-US" sz="1200" b="1" dirty="0" smtClean="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return !</a:t>
            </a:r>
            <a:r>
              <a:rPr lang="en-US" sz="1200" b="1" dirty="0" err="1">
                <a:latin typeface="Courier New" panose="02070309020205020404" pitchFamily="49" charset="0"/>
                <a:cs typeface="Courier New" panose="02070309020205020404" pitchFamily="49" charset="0"/>
              </a:rPr>
              <a:t>infoQueue.isEmpty</a:t>
            </a:r>
            <a:r>
              <a:rPr lang="en-US" sz="1200" b="1" dirty="0" smtClean="0">
                <a:latin typeface="Courier New" panose="02070309020205020404" pitchFamily="49" charset="0"/>
                <a:cs typeface="Courier New" panose="02070309020205020404" pitchFamily="49" charset="0"/>
              </a:rPr>
              <a:t>();</a:t>
            </a:r>
          </a:p>
          <a:p>
            <a:pPr marL="0" indent="0">
              <a:buNone/>
            </a:pPr>
            <a:r>
              <a:rPr lang="en-US" sz="1200" b="1" dirty="0" smtClean="0">
                <a:latin typeface="Courier New" panose="02070309020205020404" pitchFamily="49" charset="0"/>
                <a:cs typeface="Courier New" panose="02070309020205020404" pitchFamily="49" charset="0"/>
              </a:rPr>
              <a:t>    }</a:t>
            </a:r>
          </a:p>
          <a:p>
            <a:pPr marL="0" indent="0">
              <a:buNone/>
            </a:pPr>
            <a:endParaRPr lang="en-US" sz="1200" b="1" dirty="0">
              <a:latin typeface="Courier New" panose="02070309020205020404" pitchFamily="49" charset="0"/>
              <a:cs typeface="Courier New" panose="02070309020205020404" pitchFamily="49" charset="0"/>
            </a:endParaRPr>
          </a:p>
          <a:p>
            <a:pPr marL="0" indent="0">
              <a:buNone/>
            </a:pPr>
            <a:r>
              <a:rPr lang="en-US" sz="1200" b="1" dirty="0" smtClean="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public T next</a:t>
            </a:r>
            <a:r>
              <a:rPr lang="en-US" sz="1200" b="1" dirty="0" smtClean="0">
                <a:latin typeface="Courier New" panose="02070309020205020404" pitchFamily="49" charset="0"/>
                <a:cs typeface="Courier New" panose="02070309020205020404" pitchFamily="49" charset="0"/>
              </a:rPr>
              <a:t>()</a:t>
            </a:r>
          </a:p>
          <a:p>
            <a:pPr marL="0" indent="0">
              <a:buNone/>
            </a:pPr>
            <a:r>
              <a:rPr lang="en-US" sz="1200" b="1" dirty="0">
                <a:latin typeface="Courier New" panose="02070309020205020404" pitchFamily="49" charset="0"/>
                <a:cs typeface="Courier New" panose="02070309020205020404" pitchFamily="49" charset="0"/>
              </a:rPr>
              <a:t> </a:t>
            </a:r>
            <a:r>
              <a:rPr lang="en-US" sz="1200" b="1" dirty="0" smtClean="0">
                <a:latin typeface="Courier New" panose="02070309020205020404" pitchFamily="49" charset="0"/>
                <a:cs typeface="Courier New" panose="02070309020205020404" pitchFamily="49" charset="0"/>
              </a:rPr>
              <a:t>   {</a:t>
            </a:r>
          </a:p>
          <a:p>
            <a:pPr marL="0" indent="0">
              <a:buNone/>
            </a:pPr>
            <a:r>
              <a:rPr lang="en-US" sz="1200" b="1" dirty="0" smtClean="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if (!hasNext</a:t>
            </a:r>
            <a:r>
              <a:rPr lang="en-US" sz="1200" b="1" dirty="0" smtClean="0">
                <a:latin typeface="Courier New" panose="02070309020205020404" pitchFamily="49" charset="0"/>
                <a:cs typeface="Courier New" panose="02070309020205020404" pitchFamily="49" charset="0"/>
              </a:rPr>
              <a:t>())</a:t>
            </a:r>
          </a:p>
          <a:p>
            <a:pPr marL="0" indent="0">
              <a:buNone/>
            </a:pPr>
            <a:r>
              <a:rPr lang="en-US" sz="1200" b="1" dirty="0" smtClean="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throw new IndexOutOfBoundsException("illegal invocation of </a:t>
            </a:r>
            <a:r>
              <a:rPr lang="en-US" sz="1200" b="1" dirty="0" smtClean="0">
                <a:latin typeface="Courier New" panose="02070309020205020404" pitchFamily="49" charset="0"/>
                <a:cs typeface="Courier New" panose="02070309020205020404" pitchFamily="49" charset="0"/>
              </a:rPr>
              <a:t>next …  </a:t>
            </a:r>
          </a:p>
          <a:p>
            <a:pPr marL="0" indent="0">
              <a:buNone/>
            </a:pPr>
            <a:r>
              <a:rPr lang="en-US" sz="1200" b="1" dirty="0">
                <a:latin typeface="Courier New" panose="02070309020205020404" pitchFamily="49" charset="0"/>
                <a:cs typeface="Courier New" panose="02070309020205020404" pitchFamily="49" charset="0"/>
              </a:rPr>
              <a:t> </a:t>
            </a:r>
            <a:r>
              <a:rPr lang="en-US" sz="1200" b="1" dirty="0" smtClean="0">
                <a:latin typeface="Courier New" panose="02070309020205020404" pitchFamily="49" charset="0"/>
                <a:cs typeface="Courier New" panose="02070309020205020404" pitchFamily="49" charset="0"/>
              </a:rPr>
              <a:t>     return </a:t>
            </a:r>
            <a:r>
              <a:rPr lang="en-US" sz="1200" b="1" dirty="0" err="1">
                <a:latin typeface="Courier New" panose="02070309020205020404" pitchFamily="49" charset="0"/>
                <a:cs typeface="Courier New" panose="02070309020205020404" pitchFamily="49" charset="0"/>
              </a:rPr>
              <a:t>infoQueue.dequeue</a:t>
            </a:r>
            <a:r>
              <a:rPr lang="en-US" sz="1200" b="1" dirty="0" smtClean="0">
                <a:latin typeface="Courier New" panose="02070309020205020404" pitchFamily="49" charset="0"/>
                <a:cs typeface="Courier New" panose="02070309020205020404" pitchFamily="49" charset="0"/>
              </a:rPr>
              <a:t>();</a:t>
            </a:r>
          </a:p>
          <a:p>
            <a:pPr marL="0" indent="0">
              <a:buNone/>
            </a:pPr>
            <a:r>
              <a:rPr lang="en-US" sz="1200" b="1" dirty="0" smtClean="0">
                <a:latin typeface="Courier New" panose="02070309020205020404" pitchFamily="49" charset="0"/>
                <a:cs typeface="Courier New" panose="02070309020205020404" pitchFamily="49" charset="0"/>
              </a:rPr>
              <a:t>    }</a:t>
            </a:r>
          </a:p>
          <a:p>
            <a:pPr marL="0" indent="0">
              <a:buNone/>
            </a:pPr>
            <a:endParaRPr lang="en-US" sz="1200" b="1" dirty="0">
              <a:latin typeface="Courier New" panose="02070309020205020404" pitchFamily="49" charset="0"/>
              <a:cs typeface="Courier New" panose="02070309020205020404" pitchFamily="49" charset="0"/>
            </a:endParaRPr>
          </a:p>
          <a:p>
            <a:pPr marL="0" indent="0">
              <a:buNone/>
            </a:pPr>
            <a:r>
              <a:rPr lang="en-US" sz="1200" b="1" dirty="0">
                <a:latin typeface="Courier New" panose="02070309020205020404" pitchFamily="49" charset="0"/>
                <a:cs typeface="Courier New" panose="02070309020205020404" pitchFamily="49" charset="0"/>
              </a:rPr>
              <a:t>    public void remove() </a:t>
            </a:r>
            <a:endParaRPr lang="en-US" sz="1200" b="1" dirty="0" smtClean="0">
              <a:latin typeface="Courier New" panose="02070309020205020404" pitchFamily="49" charset="0"/>
              <a:cs typeface="Courier New" panose="02070309020205020404" pitchFamily="49" charset="0"/>
            </a:endParaRPr>
          </a:p>
          <a:p>
            <a:pPr marL="0" indent="0">
              <a:buNone/>
            </a:pPr>
            <a:r>
              <a:rPr lang="en-US" sz="1200" b="1" dirty="0">
                <a:latin typeface="Courier New" panose="02070309020205020404" pitchFamily="49" charset="0"/>
                <a:cs typeface="Courier New" panose="02070309020205020404" pitchFamily="49" charset="0"/>
              </a:rPr>
              <a:t> </a:t>
            </a:r>
            <a:r>
              <a:rPr lang="en-US" sz="1200" b="1" dirty="0" smtClean="0">
                <a:latin typeface="Courier New" panose="02070309020205020404" pitchFamily="49" charset="0"/>
                <a:cs typeface="Courier New" panose="02070309020205020404" pitchFamily="49" charset="0"/>
              </a:rPr>
              <a:t>  {</a:t>
            </a:r>
          </a:p>
          <a:p>
            <a:pPr marL="0" indent="0">
              <a:buNone/>
            </a:pPr>
            <a:r>
              <a:rPr lang="en-US" sz="1200" b="1" dirty="0" smtClean="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throw new UnsupportedOperationException("Unsupported remove attempted </a:t>
            </a:r>
            <a:r>
              <a:rPr lang="en-US" sz="1200" b="1" dirty="0" smtClean="0">
                <a:latin typeface="Courier New" panose="02070309020205020404" pitchFamily="49" charset="0"/>
                <a:cs typeface="Courier New" panose="02070309020205020404" pitchFamily="49" charset="0"/>
              </a:rPr>
              <a:t>… </a:t>
            </a:r>
          </a:p>
          <a:p>
            <a:pPr marL="0" indent="0">
              <a:buNone/>
            </a:pPr>
            <a:r>
              <a:rPr lang="en-US" sz="1200" b="1" dirty="0">
                <a:latin typeface="Courier New" panose="02070309020205020404" pitchFamily="49" charset="0"/>
                <a:cs typeface="Courier New" panose="02070309020205020404" pitchFamily="49" charset="0"/>
              </a:rPr>
              <a:t> </a:t>
            </a:r>
            <a:r>
              <a:rPr lang="en-US" sz="1200" b="1" dirty="0" smtClean="0">
                <a:latin typeface="Courier New" panose="02070309020205020404" pitchFamily="49" charset="0"/>
                <a:cs typeface="Courier New" panose="02070309020205020404" pitchFamily="49" charset="0"/>
              </a:rPr>
              <a:t>  }</a:t>
            </a:r>
          </a:p>
          <a:p>
            <a:pPr marL="0" indent="0">
              <a:buNone/>
            </a:pPr>
            <a:r>
              <a:rPr lang="en-US" sz="1200" b="1" dirty="0" smtClean="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 </a:t>
            </a:r>
            <a:endParaRPr lang="en-US" sz="1200" b="1" dirty="0" smtClean="0">
              <a:latin typeface="Courier New" panose="02070309020205020404" pitchFamily="49" charset="0"/>
              <a:cs typeface="Courier New" panose="02070309020205020404" pitchFamily="49" charset="0"/>
            </a:endParaRPr>
          </a:p>
          <a:p>
            <a:pPr marL="0" indent="0">
              <a:buNone/>
            </a:pPr>
            <a:r>
              <a:rPr lang="en-US" sz="1200" b="1" dirty="0" smtClean="0">
                <a:latin typeface="Courier New" panose="02070309020205020404" pitchFamily="49" charset="0"/>
                <a:cs typeface="Courier New" panose="02070309020205020404" pitchFamily="49" charset="0"/>
              </a:rPr>
              <a:t>}</a:t>
            </a:r>
            <a:endParaRPr lang="en-US" sz="1200" b="1" dirty="0">
              <a:latin typeface="Courier New" panose="02070309020205020404" pitchFamily="49" charset="0"/>
              <a:cs typeface="Courier New" panose="02070309020205020404" pitchFamily="49" charset="0"/>
            </a:endParaRPr>
          </a:p>
          <a:p>
            <a:pPr marL="0" indent="0">
              <a:buNone/>
            </a:pPr>
            <a:endParaRPr lang="en-US" sz="12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7245317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InOrder traversal</a:t>
            </a:r>
            <a:endParaRPr lang="en-US" sz="4000" dirty="0"/>
          </a:p>
        </p:txBody>
      </p:sp>
      <p:sp>
        <p:nvSpPr>
          <p:cNvPr id="3" name="Content Placeholder 2"/>
          <p:cNvSpPr>
            <a:spLocks noGrp="1"/>
          </p:cNvSpPr>
          <p:nvPr>
            <p:ph idx="1"/>
          </p:nvPr>
        </p:nvSpPr>
        <p:spPr>
          <a:xfrm>
            <a:off x="457200" y="1600201"/>
            <a:ext cx="8229600" cy="3505200"/>
          </a:xfrm>
        </p:spPr>
        <p:txBody>
          <a:bodyPr/>
          <a:lstStyle/>
          <a:p>
            <a:pPr marL="0" indent="0">
              <a:buNone/>
            </a:pPr>
            <a:r>
              <a:rPr lang="en-US" sz="1400" b="1" dirty="0">
                <a:latin typeface="Courier New" panose="02070309020205020404" pitchFamily="49" charset="0"/>
                <a:cs typeface="Courier New" panose="02070309020205020404" pitchFamily="49" charset="0"/>
              </a:rPr>
              <a:t>private void inOrder(BSTNode&lt;T&gt; node, LinkedQueue&lt;T&gt; q) </a:t>
            </a:r>
            <a:endParaRPr lang="en-US" sz="1400" b="1" dirty="0" smtClean="0">
              <a:latin typeface="Courier New" panose="02070309020205020404" pitchFamily="49" charset="0"/>
              <a:cs typeface="Courier New" panose="02070309020205020404" pitchFamily="49" charset="0"/>
            </a:endParaRPr>
          </a:p>
          <a:p>
            <a:pPr marL="0" indent="0">
              <a:buNone/>
            </a:pP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Enqueues the elements from the subtree rooted at node into q in inOrder</a:t>
            </a:r>
            <a:r>
              <a:rPr lang="en-US" sz="1400" b="1" dirty="0" smtClean="0">
                <a:latin typeface="Courier New" panose="02070309020205020404" pitchFamily="49" charset="0"/>
                <a:cs typeface="Courier New" panose="02070309020205020404" pitchFamily="49" charset="0"/>
              </a:rPr>
              <a:t>.</a:t>
            </a:r>
          </a:p>
          <a:p>
            <a:pPr marL="0" indent="0">
              <a:buNone/>
            </a:pP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if (node != null</a:t>
            </a:r>
            <a:r>
              <a:rPr lang="en-US" sz="1400" b="1" dirty="0" smtClean="0">
                <a:latin typeface="Courier New" panose="02070309020205020404" pitchFamily="49" charset="0"/>
                <a:cs typeface="Courier New" panose="02070309020205020404" pitchFamily="49" charset="0"/>
              </a:rPr>
              <a:t>)</a:t>
            </a:r>
          </a:p>
          <a:p>
            <a:pPr marL="0" indent="0">
              <a:buNone/>
            </a:pPr>
            <a:r>
              <a:rPr lang="en-US" sz="1400" b="1" dirty="0" smtClean="0">
                <a:latin typeface="Courier New" panose="02070309020205020404" pitchFamily="49" charset="0"/>
                <a:cs typeface="Courier New" panose="02070309020205020404" pitchFamily="49" charset="0"/>
              </a:rPr>
              <a:t>  {</a:t>
            </a:r>
          </a:p>
          <a:p>
            <a:pPr marL="0" indent="0">
              <a:buNone/>
            </a:pP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inOrder(node.getLeft(), q</a:t>
            </a:r>
            <a:r>
              <a:rPr lang="en-US" sz="1400" b="1" dirty="0" smtClean="0">
                <a:latin typeface="Courier New" panose="02070309020205020404" pitchFamily="49" charset="0"/>
                <a:cs typeface="Courier New" panose="02070309020205020404" pitchFamily="49" charset="0"/>
              </a:rPr>
              <a:t>);</a:t>
            </a:r>
          </a:p>
          <a:p>
            <a:pPr marL="0" indent="0">
              <a:buNone/>
            </a:pPr>
            <a:r>
              <a:rPr lang="en-US" sz="1400" b="1" dirty="0" smtClean="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q.enqueue</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node.getInfo</a:t>
            </a:r>
            <a:r>
              <a:rPr lang="en-US" sz="1400" b="1" dirty="0" smtClean="0">
                <a:latin typeface="Courier New" panose="02070309020205020404" pitchFamily="49" charset="0"/>
                <a:cs typeface="Courier New" panose="02070309020205020404" pitchFamily="49" charset="0"/>
              </a:rPr>
              <a:t>());</a:t>
            </a:r>
          </a:p>
          <a:p>
            <a:pPr marL="0" indent="0">
              <a:buNone/>
            </a:pP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inOrder(node.getRight(), q</a:t>
            </a:r>
            <a:r>
              <a:rPr lang="en-US" sz="1400" b="1" dirty="0" smtClean="0">
                <a:latin typeface="Courier New" panose="02070309020205020404" pitchFamily="49" charset="0"/>
                <a:cs typeface="Courier New" panose="02070309020205020404" pitchFamily="49" charset="0"/>
              </a:rPr>
              <a:t>);</a:t>
            </a:r>
          </a:p>
          <a:p>
            <a:pPr marL="0" indent="0">
              <a:buNone/>
            </a:pPr>
            <a:r>
              <a:rPr lang="en-US" sz="1400" b="1" dirty="0" smtClean="0">
                <a:latin typeface="Courier New" panose="02070309020205020404" pitchFamily="49" charset="0"/>
                <a:cs typeface="Courier New" panose="02070309020205020404" pitchFamily="49" charset="0"/>
              </a:rPr>
              <a:t>  </a:t>
            </a:r>
          </a:p>
          <a:p>
            <a:pPr marL="0" indent="0">
              <a:buNone/>
            </a:pP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a:t>
            </a:r>
          </a:p>
          <a:p>
            <a:pPr marL="0" indent="0">
              <a:buNone/>
            </a:pPr>
            <a:endParaRPr lang="en-US" sz="1400" b="1" dirty="0">
              <a:latin typeface="Courier New" panose="02070309020205020404" pitchFamily="49" charset="0"/>
              <a:cs typeface="Courier New" panose="02070309020205020404" pitchFamily="49"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5600" y="3733800"/>
            <a:ext cx="5048250" cy="2183229"/>
          </a:xfrm>
          <a:prstGeom prst="rect">
            <a:avLst/>
          </a:prstGeom>
        </p:spPr>
      </p:pic>
    </p:spTree>
    <p:extLst>
      <p:ext uri="{BB962C8B-B14F-4D97-AF65-F5344CB8AC3E}">
        <p14:creationId xmlns:p14="http://schemas.microsoft.com/office/powerpoint/2010/main" val="378921782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err="1" smtClean="0"/>
              <a:t>preOrder</a:t>
            </a:r>
            <a:r>
              <a:rPr lang="en-US" sz="4000" dirty="0" smtClean="0"/>
              <a:t> and postorder traversals</a:t>
            </a:r>
            <a:endParaRPr lang="en-US" sz="4000" dirty="0"/>
          </a:p>
        </p:txBody>
      </p:sp>
      <p:sp>
        <p:nvSpPr>
          <p:cNvPr id="3" name="Content Placeholder 2"/>
          <p:cNvSpPr>
            <a:spLocks noGrp="1"/>
          </p:cNvSpPr>
          <p:nvPr>
            <p:ph idx="1"/>
          </p:nvPr>
        </p:nvSpPr>
        <p:spPr/>
        <p:txBody>
          <a:bodyPr/>
          <a:lstStyle/>
          <a:p>
            <a:pPr marL="0" indent="0">
              <a:buNone/>
            </a:pPr>
            <a:r>
              <a:rPr lang="en-US" sz="1400" b="1" dirty="0">
                <a:latin typeface="Courier New" panose="02070309020205020404" pitchFamily="49" charset="0"/>
                <a:cs typeface="Courier New" panose="02070309020205020404" pitchFamily="49" charset="0"/>
              </a:rPr>
              <a:t>private void </a:t>
            </a:r>
            <a:r>
              <a:rPr lang="en-US" sz="1400" b="1" dirty="0" err="1">
                <a:latin typeface="Courier New" panose="02070309020205020404" pitchFamily="49" charset="0"/>
                <a:cs typeface="Courier New" panose="02070309020205020404" pitchFamily="49" charset="0"/>
              </a:rPr>
              <a:t>preOrder</a:t>
            </a:r>
            <a:r>
              <a:rPr lang="en-US" sz="1400" b="1" dirty="0">
                <a:latin typeface="Courier New" panose="02070309020205020404" pitchFamily="49" charset="0"/>
                <a:cs typeface="Courier New" panose="02070309020205020404" pitchFamily="49" charset="0"/>
              </a:rPr>
              <a:t>(BSTNode&lt;T&gt; node, LinkedQueue&lt;T&gt; q) </a:t>
            </a:r>
            <a:endParaRPr lang="en-US" sz="1400" b="1" dirty="0" smtClean="0">
              <a:latin typeface="Courier New" panose="02070309020205020404" pitchFamily="49" charset="0"/>
              <a:cs typeface="Courier New" panose="02070309020205020404" pitchFamily="49" charset="0"/>
            </a:endParaRPr>
          </a:p>
          <a:p>
            <a:pPr marL="0" indent="0">
              <a:buNone/>
            </a:pPr>
            <a:r>
              <a:rPr lang="en-US" sz="1400" b="1" dirty="0" smtClean="0">
                <a:latin typeface="Courier New" panose="02070309020205020404" pitchFamily="49" charset="0"/>
                <a:cs typeface="Courier New" panose="02070309020205020404" pitchFamily="49" charset="0"/>
              </a:rPr>
              <a:t>{</a:t>
            </a:r>
          </a:p>
          <a:p>
            <a:pPr marL="0" indent="0">
              <a:buNone/>
            </a:pP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if (node != null)  </a:t>
            </a:r>
            <a:endParaRPr lang="en-US" sz="1400" b="1" dirty="0" smtClean="0">
              <a:latin typeface="Courier New" panose="02070309020205020404" pitchFamily="49" charset="0"/>
              <a:cs typeface="Courier New" panose="02070309020205020404" pitchFamily="49" charset="0"/>
            </a:endParaRPr>
          </a:p>
          <a:p>
            <a:pPr marL="0" indent="0">
              <a:buNone/>
            </a:pPr>
            <a:r>
              <a:rPr lang="en-US" sz="1400" b="1" dirty="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 {</a:t>
            </a:r>
          </a:p>
          <a:p>
            <a:pPr marL="0" indent="0">
              <a:buNone/>
            </a:pPr>
            <a:r>
              <a:rPr lang="en-US" sz="1400" b="1" dirty="0" smtClean="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q.enqueue</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node.getInfo</a:t>
            </a:r>
            <a:r>
              <a:rPr lang="en-US" sz="1400" b="1" dirty="0" smtClean="0">
                <a:latin typeface="Courier New" panose="02070309020205020404" pitchFamily="49" charset="0"/>
                <a:cs typeface="Courier New" panose="02070309020205020404" pitchFamily="49" charset="0"/>
              </a:rPr>
              <a:t>());</a:t>
            </a:r>
          </a:p>
          <a:p>
            <a:pPr marL="0" indent="0">
              <a:buNone/>
            </a:pPr>
            <a:r>
              <a:rPr lang="en-US" sz="1400" b="1" dirty="0" smtClean="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preOrder</a:t>
            </a:r>
            <a:r>
              <a:rPr lang="en-US" sz="1400" b="1" dirty="0">
                <a:latin typeface="Courier New" panose="02070309020205020404" pitchFamily="49" charset="0"/>
                <a:cs typeface="Courier New" panose="02070309020205020404" pitchFamily="49" charset="0"/>
              </a:rPr>
              <a:t>(node.getLeft(), q</a:t>
            </a:r>
            <a:r>
              <a:rPr lang="en-US" sz="1400" b="1" dirty="0" smtClean="0">
                <a:latin typeface="Courier New" panose="02070309020205020404" pitchFamily="49" charset="0"/>
                <a:cs typeface="Courier New" panose="02070309020205020404" pitchFamily="49" charset="0"/>
              </a:rPr>
              <a:t>);</a:t>
            </a:r>
          </a:p>
          <a:p>
            <a:pPr marL="0" indent="0">
              <a:buNone/>
            </a:pPr>
            <a:r>
              <a:rPr lang="en-US" sz="1400" b="1" dirty="0" smtClean="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preOrder</a:t>
            </a:r>
            <a:r>
              <a:rPr lang="en-US" sz="1400" b="1" dirty="0">
                <a:latin typeface="Courier New" panose="02070309020205020404" pitchFamily="49" charset="0"/>
                <a:cs typeface="Courier New" panose="02070309020205020404" pitchFamily="49" charset="0"/>
              </a:rPr>
              <a:t>(node.getRight(), q</a:t>
            </a:r>
            <a:r>
              <a:rPr lang="en-US" sz="1400" b="1" dirty="0" smtClean="0">
                <a:latin typeface="Courier New" panose="02070309020205020404" pitchFamily="49" charset="0"/>
                <a:cs typeface="Courier New" panose="02070309020205020404" pitchFamily="49" charset="0"/>
              </a:rPr>
              <a:t>);</a:t>
            </a:r>
          </a:p>
          <a:p>
            <a:pPr marL="0" indent="0">
              <a:buNone/>
            </a:pPr>
            <a:r>
              <a:rPr lang="en-US" sz="1400" b="1" dirty="0" smtClean="0">
                <a:latin typeface="Courier New" panose="02070309020205020404" pitchFamily="49" charset="0"/>
                <a:cs typeface="Courier New" panose="02070309020205020404" pitchFamily="49" charset="0"/>
              </a:rPr>
              <a:t>  }</a:t>
            </a:r>
          </a:p>
          <a:p>
            <a:pPr marL="0" indent="0">
              <a:buNone/>
            </a:pPr>
            <a:r>
              <a:rPr lang="en-US" sz="1400" b="1" dirty="0" smtClean="0">
                <a:latin typeface="Courier New" panose="02070309020205020404" pitchFamily="49" charset="0"/>
                <a:cs typeface="Courier New" panose="02070309020205020404" pitchFamily="49" charset="0"/>
              </a:rPr>
              <a:t>}</a:t>
            </a:r>
          </a:p>
          <a:p>
            <a:pPr marL="0" indent="0">
              <a:buNone/>
            </a:pPr>
            <a:endParaRPr lang="en-US" sz="1400" b="1" dirty="0">
              <a:latin typeface="Courier New" panose="02070309020205020404" pitchFamily="49" charset="0"/>
              <a:cs typeface="Courier New" panose="02070309020205020404" pitchFamily="49" charset="0"/>
            </a:endParaRPr>
          </a:p>
          <a:p>
            <a:pPr marL="0" indent="0">
              <a:buNone/>
            </a:pPr>
            <a:r>
              <a:rPr lang="en-US" sz="1400" b="1" dirty="0">
                <a:latin typeface="Courier New" panose="02070309020205020404" pitchFamily="49" charset="0"/>
                <a:cs typeface="Courier New" panose="02070309020205020404" pitchFamily="49" charset="0"/>
              </a:rPr>
              <a:t>private void </a:t>
            </a:r>
            <a:r>
              <a:rPr lang="en-US" sz="1400" b="1" dirty="0" err="1">
                <a:latin typeface="Courier New" panose="02070309020205020404" pitchFamily="49" charset="0"/>
                <a:cs typeface="Courier New" panose="02070309020205020404" pitchFamily="49" charset="0"/>
              </a:rPr>
              <a:t>postOrder</a:t>
            </a:r>
            <a:r>
              <a:rPr lang="en-US" sz="1400" b="1" dirty="0">
                <a:latin typeface="Courier New" panose="02070309020205020404" pitchFamily="49" charset="0"/>
                <a:cs typeface="Courier New" panose="02070309020205020404" pitchFamily="49" charset="0"/>
              </a:rPr>
              <a:t>(BSTNode&lt;T&gt; node, LinkedQueue&lt;T&gt; </a:t>
            </a:r>
            <a:r>
              <a:rPr lang="en-US" sz="1400" b="1" dirty="0" smtClean="0">
                <a:latin typeface="Courier New" panose="02070309020205020404" pitchFamily="49" charset="0"/>
                <a:cs typeface="Courier New" panose="02070309020205020404" pitchFamily="49" charset="0"/>
              </a:rPr>
              <a:t>q) </a:t>
            </a:r>
          </a:p>
          <a:p>
            <a:pPr marL="0" indent="0">
              <a:buNone/>
            </a:pPr>
            <a:r>
              <a:rPr lang="en-US" sz="1400" b="1" dirty="0" smtClean="0">
                <a:latin typeface="Courier New" panose="02070309020205020404" pitchFamily="49" charset="0"/>
                <a:cs typeface="Courier New" panose="02070309020205020404" pitchFamily="49" charset="0"/>
              </a:rPr>
              <a:t>{</a:t>
            </a:r>
          </a:p>
          <a:p>
            <a:pPr marL="0" indent="0">
              <a:buNone/>
            </a:pP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if (node != null)  </a:t>
            </a:r>
            <a:endParaRPr lang="en-US" sz="1400" b="1" dirty="0" smtClean="0">
              <a:latin typeface="Courier New" panose="02070309020205020404" pitchFamily="49" charset="0"/>
              <a:cs typeface="Courier New" panose="02070309020205020404" pitchFamily="49" charset="0"/>
            </a:endParaRPr>
          </a:p>
          <a:p>
            <a:pPr marL="0" indent="0">
              <a:buNone/>
            </a:pPr>
            <a:r>
              <a:rPr lang="en-US" sz="1400" b="1" dirty="0" smtClean="0">
                <a:latin typeface="Courier New" panose="02070309020205020404" pitchFamily="49" charset="0"/>
                <a:cs typeface="Courier New" panose="02070309020205020404" pitchFamily="49" charset="0"/>
              </a:rPr>
              <a:t>  {</a:t>
            </a:r>
          </a:p>
          <a:p>
            <a:pPr marL="0" indent="0">
              <a:buNone/>
            </a:pPr>
            <a:r>
              <a:rPr lang="en-US" sz="1400" b="1" dirty="0" smtClean="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postOrder</a:t>
            </a:r>
            <a:r>
              <a:rPr lang="en-US" sz="1400" b="1" dirty="0">
                <a:latin typeface="Courier New" panose="02070309020205020404" pitchFamily="49" charset="0"/>
                <a:cs typeface="Courier New" panose="02070309020205020404" pitchFamily="49" charset="0"/>
              </a:rPr>
              <a:t>(node.getLeft(), q</a:t>
            </a:r>
            <a:r>
              <a:rPr lang="en-US" sz="1400" b="1" dirty="0" smtClean="0">
                <a:latin typeface="Courier New" panose="02070309020205020404" pitchFamily="49" charset="0"/>
                <a:cs typeface="Courier New" panose="02070309020205020404" pitchFamily="49" charset="0"/>
              </a:rPr>
              <a:t>);</a:t>
            </a:r>
          </a:p>
          <a:p>
            <a:pPr marL="0" indent="0">
              <a:buNone/>
            </a:pPr>
            <a:r>
              <a:rPr lang="en-US" sz="1400" b="1" dirty="0" smtClean="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postOrder</a:t>
            </a:r>
            <a:r>
              <a:rPr lang="en-US" sz="1400" b="1" dirty="0">
                <a:latin typeface="Courier New" panose="02070309020205020404" pitchFamily="49" charset="0"/>
                <a:cs typeface="Courier New" panose="02070309020205020404" pitchFamily="49" charset="0"/>
              </a:rPr>
              <a:t>(node.getRight(), q</a:t>
            </a:r>
            <a:r>
              <a:rPr lang="en-US" sz="1400" b="1" dirty="0" smtClean="0">
                <a:latin typeface="Courier New" panose="02070309020205020404" pitchFamily="49" charset="0"/>
                <a:cs typeface="Courier New" panose="02070309020205020404" pitchFamily="49" charset="0"/>
              </a:rPr>
              <a:t>);</a:t>
            </a:r>
          </a:p>
          <a:p>
            <a:pPr marL="0" indent="0">
              <a:buNone/>
            </a:pPr>
            <a:r>
              <a:rPr lang="en-US" sz="1400" b="1" dirty="0" smtClean="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q.enqueue</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node.getInfo</a:t>
            </a:r>
            <a:r>
              <a:rPr lang="en-US" sz="1400" b="1" dirty="0" smtClean="0">
                <a:latin typeface="Courier New" panose="02070309020205020404" pitchFamily="49" charset="0"/>
                <a:cs typeface="Courier New" panose="02070309020205020404" pitchFamily="49" charset="0"/>
              </a:rPr>
              <a:t>());</a:t>
            </a:r>
          </a:p>
          <a:p>
            <a:pPr marL="0" indent="0">
              <a:buNone/>
            </a:pP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 </a:t>
            </a:r>
            <a:endParaRPr lang="en-US" sz="1400" b="1" dirty="0" smtClean="0">
              <a:latin typeface="Courier New" panose="02070309020205020404" pitchFamily="49" charset="0"/>
              <a:cs typeface="Courier New" panose="02070309020205020404" pitchFamily="49" charset="0"/>
            </a:endParaRPr>
          </a:p>
          <a:p>
            <a:pPr marL="0" indent="0">
              <a:buNone/>
            </a:pPr>
            <a:r>
              <a:rPr lang="en-US" sz="1400" b="1" dirty="0" smtClean="0">
                <a:latin typeface="Courier New" panose="02070309020205020404" pitchFamily="49" charset="0"/>
                <a:cs typeface="Courier New" panose="02070309020205020404" pitchFamily="49" charset="0"/>
              </a:rPr>
              <a:t>} </a:t>
            </a:r>
            <a:endParaRPr lang="en-US" sz="1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7414548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57200" y="274638"/>
            <a:ext cx="8229600" cy="792162"/>
          </a:xfrm>
        </p:spPr>
        <p:txBody>
          <a:bodyPr/>
          <a:lstStyle/>
          <a:p>
            <a:pPr eaLnBrk="1" hangingPunct="1"/>
            <a:r>
              <a:rPr lang="en-US" altLang="en-US" dirty="0" smtClean="0"/>
              <a:t>Definitions</a:t>
            </a:r>
          </a:p>
        </p:txBody>
      </p:sp>
      <p:sp>
        <p:nvSpPr>
          <p:cNvPr id="5123" name="Rectangle 3"/>
          <p:cNvSpPr>
            <a:spLocks noGrp="1" noChangeArrowheads="1"/>
          </p:cNvSpPr>
          <p:nvPr>
            <p:ph type="body" idx="1"/>
          </p:nvPr>
        </p:nvSpPr>
        <p:spPr>
          <a:xfrm>
            <a:off x="457200" y="1295400"/>
            <a:ext cx="8229600" cy="4525963"/>
          </a:xfrm>
        </p:spPr>
        <p:txBody>
          <a:bodyPr/>
          <a:lstStyle/>
          <a:p>
            <a:pPr eaLnBrk="1" hangingPunct="1"/>
            <a:r>
              <a:rPr lang="en-US" altLang="en-US" sz="2800" b="1" dirty="0" smtClean="0"/>
              <a:t>Tree  </a:t>
            </a:r>
            <a:r>
              <a:rPr lang="en-US" altLang="en-US" sz="2800" dirty="0" smtClean="0"/>
              <a:t>A structure with a unique starting node (the root), in which each node is capable of having multiple successor nodes (its children), and in which a unique path exists from the root to every other node.</a:t>
            </a:r>
          </a:p>
          <a:p>
            <a:pPr eaLnBrk="1" hangingPunct="1"/>
            <a:r>
              <a:rPr lang="en-US" altLang="en-US" sz="2800" b="1" dirty="0"/>
              <a:t>Root  </a:t>
            </a:r>
            <a:r>
              <a:rPr lang="en-US" altLang="en-US" sz="2800" dirty="0"/>
              <a:t>The top node of a tree structure; a node with no parent </a:t>
            </a:r>
          </a:p>
          <a:p>
            <a:pPr eaLnBrk="1" hangingPunct="1"/>
            <a:r>
              <a:rPr lang="en-US" altLang="en-US" sz="2800" b="1" dirty="0" smtClean="0"/>
              <a:t>Parent node  </a:t>
            </a:r>
            <a:r>
              <a:rPr lang="en-US" altLang="en-US" sz="2800" dirty="0" smtClean="0"/>
              <a:t>The predecessor node of a node is its parent </a:t>
            </a:r>
          </a:p>
          <a:p>
            <a:pPr eaLnBrk="1" hangingPunct="1"/>
            <a:r>
              <a:rPr lang="en-US" altLang="en-US" sz="2800" b="1" dirty="0"/>
              <a:t>Subtree </a:t>
            </a:r>
            <a:r>
              <a:rPr lang="en-US" altLang="en-US" sz="2800" dirty="0" smtClean="0"/>
              <a:t>A </a:t>
            </a:r>
            <a:r>
              <a:rPr lang="en-US" altLang="en-US" sz="2800" dirty="0"/>
              <a:t>node and all of its descendants form a subtree rooted at the node </a:t>
            </a:r>
            <a:endParaRPr lang="en-US" altLang="en-US" sz="2800" dirty="0" smtClean="0"/>
          </a:p>
        </p:txBody>
      </p:sp>
    </p:spTree>
    <p:extLst>
      <p:ext uri="{BB962C8B-B14F-4D97-AF65-F5344CB8AC3E}">
        <p14:creationId xmlns:p14="http://schemas.microsoft.com/office/powerpoint/2010/main" val="304958968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7.7 The Implementation Level: </a:t>
            </a:r>
            <a:r>
              <a:rPr lang="en-US" sz="4000" dirty="0" smtClean="0"/>
              <a:t>Transformers</a:t>
            </a:r>
            <a:endParaRPr lang="en-US" sz="4000" dirty="0"/>
          </a:p>
        </p:txBody>
      </p:sp>
      <p:sp>
        <p:nvSpPr>
          <p:cNvPr id="3" name="Content Placeholder 2"/>
          <p:cNvSpPr>
            <a:spLocks noGrp="1"/>
          </p:cNvSpPr>
          <p:nvPr>
            <p:ph idx="1"/>
          </p:nvPr>
        </p:nvSpPr>
        <p:spPr/>
        <p:txBody>
          <a:bodyPr/>
          <a:lstStyle/>
          <a:p>
            <a:r>
              <a:rPr lang="en-US" sz="2800" dirty="0"/>
              <a:t>To complete our implementation of the Binary Search Tree ADT we need to create </a:t>
            </a:r>
            <a:r>
              <a:rPr lang="en-US" sz="2800" dirty="0" smtClean="0"/>
              <a:t>the transformer </a:t>
            </a:r>
            <a:r>
              <a:rPr lang="en-US" sz="2800" dirty="0"/>
              <a:t>methods add and remove. </a:t>
            </a:r>
            <a:endParaRPr lang="en-US" sz="2800" dirty="0" smtClean="0"/>
          </a:p>
          <a:p>
            <a:r>
              <a:rPr lang="en-US" sz="2800" dirty="0" smtClean="0"/>
              <a:t>These </a:t>
            </a:r>
            <a:r>
              <a:rPr lang="en-US" sz="2800" dirty="0"/>
              <a:t>are the most complex operations. </a:t>
            </a:r>
            <a:endParaRPr lang="en-US" sz="2800" dirty="0" smtClean="0"/>
          </a:p>
          <a:p>
            <a:r>
              <a:rPr lang="en-US" sz="2800" dirty="0" smtClean="0"/>
              <a:t>We use a similar approach as used in the </a:t>
            </a:r>
            <a:r>
              <a:rPr lang="en-US" sz="2800" dirty="0"/>
              <a:t>subsection “Transforming a Linked List” in Section 3.4, </a:t>
            </a:r>
            <a:r>
              <a:rPr lang="en-US" sz="2800" dirty="0" smtClean="0"/>
              <a:t>“</a:t>
            </a:r>
            <a:r>
              <a:rPr lang="en-US" sz="2800" dirty="0"/>
              <a:t>Recursive Processing of Linked </a:t>
            </a:r>
            <a:r>
              <a:rPr lang="en-US" sz="2800" dirty="0" smtClean="0"/>
              <a:t>Lists”</a:t>
            </a:r>
            <a:endParaRPr lang="en-US" sz="2800" dirty="0"/>
          </a:p>
        </p:txBody>
      </p:sp>
    </p:spTree>
    <p:extLst>
      <p:ext uri="{BB962C8B-B14F-4D97-AF65-F5344CB8AC3E}">
        <p14:creationId xmlns:p14="http://schemas.microsoft.com/office/powerpoint/2010/main" val="317484721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457200" y="274638"/>
            <a:ext cx="8229600" cy="639762"/>
          </a:xfrm>
        </p:spPr>
        <p:txBody>
          <a:bodyPr/>
          <a:lstStyle/>
          <a:p>
            <a:pPr eaLnBrk="1" hangingPunct="1"/>
            <a:r>
              <a:rPr lang="en-US" altLang="en-US" sz="4000" smtClean="0"/>
              <a:t>The </a:t>
            </a:r>
            <a:r>
              <a:rPr lang="en-US" altLang="en-US" sz="4000" smtClean="0">
                <a:latin typeface="Courier New" panose="02070309020205020404" pitchFamily="49" charset="0"/>
              </a:rPr>
              <a:t>add</a:t>
            </a:r>
            <a:r>
              <a:rPr lang="en-US" altLang="en-US" sz="4000" smtClean="0"/>
              <a:t> operation</a:t>
            </a:r>
          </a:p>
        </p:txBody>
      </p:sp>
      <p:sp>
        <p:nvSpPr>
          <p:cNvPr id="37891" name="Rectangle 3"/>
          <p:cNvSpPr>
            <a:spLocks noGrp="1" noChangeArrowheads="1"/>
          </p:cNvSpPr>
          <p:nvPr>
            <p:ph type="body" sz="half" idx="1"/>
          </p:nvPr>
        </p:nvSpPr>
        <p:spPr>
          <a:xfrm>
            <a:off x="304800" y="1066800"/>
            <a:ext cx="7620000" cy="762000"/>
          </a:xfrm>
        </p:spPr>
        <p:txBody>
          <a:bodyPr/>
          <a:lstStyle/>
          <a:p>
            <a:pPr eaLnBrk="1" hangingPunct="1">
              <a:lnSpc>
                <a:spcPct val="90000"/>
              </a:lnSpc>
            </a:pPr>
            <a:r>
              <a:rPr lang="en-US" altLang="en-US" sz="2000" smtClean="0"/>
              <a:t>A new node is always inserted into its appropriate position in the tree as a leaf</a:t>
            </a:r>
            <a:r>
              <a:rPr lang="en-US" altLang="en-US" sz="2800" smtClean="0"/>
              <a:t>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981200"/>
            <a:ext cx="6858000" cy="4154173"/>
          </a:xfrm>
          <a:prstGeom prst="rect">
            <a:avLst/>
          </a:prstGeom>
        </p:spPr>
      </p:pic>
    </p:spTree>
    <p:extLst>
      <p:ext uri="{BB962C8B-B14F-4D97-AF65-F5344CB8AC3E}">
        <p14:creationId xmlns:p14="http://schemas.microsoft.com/office/powerpoint/2010/main" val="40832603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tLang="en-US" smtClean="0"/>
              <a:t>The </a:t>
            </a:r>
            <a:r>
              <a:rPr lang="en-US" altLang="en-US" smtClean="0">
                <a:latin typeface="Courier New" panose="02070309020205020404" pitchFamily="49" charset="0"/>
              </a:rPr>
              <a:t>add</a:t>
            </a:r>
            <a:r>
              <a:rPr lang="en-US" altLang="en-US" smtClean="0"/>
              <a:t> operation</a:t>
            </a:r>
          </a:p>
        </p:txBody>
      </p:sp>
      <p:sp>
        <p:nvSpPr>
          <p:cNvPr id="38915" name="Rectangle 3"/>
          <p:cNvSpPr>
            <a:spLocks noGrp="1" noChangeArrowheads="1"/>
          </p:cNvSpPr>
          <p:nvPr>
            <p:ph type="body" idx="1"/>
          </p:nvPr>
        </p:nvSpPr>
        <p:spPr/>
        <p:txBody>
          <a:bodyPr/>
          <a:lstStyle/>
          <a:p>
            <a:pPr eaLnBrk="1" hangingPunct="1">
              <a:lnSpc>
                <a:spcPct val="80000"/>
              </a:lnSpc>
            </a:pPr>
            <a:r>
              <a:rPr lang="en-US" altLang="en-US" sz="2000" dirty="0" smtClean="0"/>
              <a:t>The </a:t>
            </a:r>
            <a:r>
              <a:rPr lang="en-US" altLang="en-US" sz="2000" dirty="0" smtClean="0">
                <a:latin typeface="Courier New" panose="02070309020205020404" pitchFamily="49" charset="0"/>
              </a:rPr>
              <a:t>add</a:t>
            </a:r>
            <a:r>
              <a:rPr lang="en-US" altLang="en-US" sz="2000" dirty="0" smtClean="0"/>
              <a:t> method invokes the recursive method, </a:t>
            </a:r>
            <a:r>
              <a:rPr lang="en-US" altLang="en-US" sz="2000" dirty="0" smtClean="0">
                <a:latin typeface="Courier New" panose="02070309020205020404" pitchFamily="49" charset="0"/>
              </a:rPr>
              <a:t>recAdd</a:t>
            </a:r>
            <a:r>
              <a:rPr lang="en-US" altLang="en-US" sz="2000" dirty="0" smtClean="0"/>
              <a:t>, and passes it the element to be added plus a reference to the root of the tree.</a:t>
            </a:r>
          </a:p>
          <a:p>
            <a:pPr lvl="1" eaLnBrk="1" hangingPunct="1">
              <a:lnSpc>
                <a:spcPct val="80000"/>
              </a:lnSpc>
              <a:buFontTx/>
              <a:buNone/>
            </a:pPr>
            <a:endParaRPr lang="en-US" altLang="en-US" sz="1400" dirty="0" smtClean="0">
              <a:latin typeface="Courier New" panose="02070309020205020404" pitchFamily="49" charset="0"/>
            </a:endParaRPr>
          </a:p>
          <a:p>
            <a:pPr lvl="1" eaLnBrk="1" hangingPunct="1">
              <a:lnSpc>
                <a:spcPct val="80000"/>
              </a:lnSpc>
              <a:buFontTx/>
              <a:buNone/>
            </a:pPr>
            <a:r>
              <a:rPr lang="en-US" altLang="en-US" sz="1400" b="1" dirty="0" smtClean="0">
                <a:latin typeface="Courier New" panose="02070309020205020404" pitchFamily="49" charset="0"/>
              </a:rPr>
              <a:t>public boolean add (T element)</a:t>
            </a:r>
          </a:p>
          <a:p>
            <a:pPr lvl="1" eaLnBrk="1" hangingPunct="1">
              <a:lnSpc>
                <a:spcPct val="80000"/>
              </a:lnSpc>
              <a:buFontTx/>
              <a:buNone/>
            </a:pPr>
            <a:r>
              <a:rPr lang="en-US" altLang="en-US" sz="1400" b="1" dirty="0" smtClean="0">
                <a:latin typeface="Courier New" panose="02070309020205020404" pitchFamily="49" charset="0"/>
              </a:rPr>
              <a:t>// Adds element to this BST. The tree retains its BST property.</a:t>
            </a:r>
          </a:p>
          <a:p>
            <a:pPr lvl="1" eaLnBrk="1" hangingPunct="1">
              <a:lnSpc>
                <a:spcPct val="80000"/>
              </a:lnSpc>
              <a:buFontTx/>
              <a:buNone/>
            </a:pPr>
            <a:r>
              <a:rPr lang="en-US" altLang="en-US" sz="1400" b="1" dirty="0" smtClean="0">
                <a:latin typeface="Courier New" panose="02070309020205020404" pitchFamily="49" charset="0"/>
              </a:rPr>
              <a:t>{</a:t>
            </a:r>
          </a:p>
          <a:p>
            <a:pPr lvl="1" eaLnBrk="1" hangingPunct="1">
              <a:lnSpc>
                <a:spcPct val="80000"/>
              </a:lnSpc>
              <a:buFontTx/>
              <a:buNone/>
            </a:pPr>
            <a:r>
              <a:rPr lang="en-US" altLang="en-US" sz="1400" b="1" dirty="0" smtClean="0">
                <a:latin typeface="Courier New" panose="02070309020205020404" pitchFamily="49" charset="0"/>
              </a:rPr>
              <a:t>  root = recAdd(element, root);</a:t>
            </a:r>
          </a:p>
          <a:p>
            <a:pPr lvl="1" eaLnBrk="1" hangingPunct="1">
              <a:lnSpc>
                <a:spcPct val="80000"/>
              </a:lnSpc>
              <a:buFontTx/>
              <a:buNone/>
            </a:pPr>
            <a:r>
              <a:rPr lang="en-US" altLang="en-US" sz="1400" b="1" dirty="0">
                <a:latin typeface="Courier New" panose="02070309020205020404" pitchFamily="49" charset="0"/>
              </a:rPr>
              <a:t> </a:t>
            </a:r>
            <a:r>
              <a:rPr lang="en-US" altLang="en-US" sz="1400" b="1" dirty="0" smtClean="0">
                <a:latin typeface="Courier New" panose="02070309020205020404" pitchFamily="49" charset="0"/>
              </a:rPr>
              <a:t> return true;</a:t>
            </a:r>
          </a:p>
          <a:p>
            <a:pPr lvl="1" eaLnBrk="1" hangingPunct="1">
              <a:lnSpc>
                <a:spcPct val="80000"/>
              </a:lnSpc>
              <a:buFontTx/>
              <a:buNone/>
            </a:pPr>
            <a:r>
              <a:rPr lang="en-US" altLang="en-US" sz="1400" b="1" dirty="0" smtClean="0">
                <a:latin typeface="Courier New" panose="02070309020205020404" pitchFamily="49" charset="0"/>
              </a:rPr>
              <a:t>}</a:t>
            </a:r>
          </a:p>
          <a:p>
            <a:pPr lvl="1" eaLnBrk="1" hangingPunct="1">
              <a:lnSpc>
                <a:spcPct val="80000"/>
              </a:lnSpc>
              <a:buFontTx/>
              <a:buNone/>
            </a:pPr>
            <a:endParaRPr lang="en-US" altLang="en-US" sz="1400" dirty="0" smtClean="0">
              <a:latin typeface="Courier New" panose="02070309020205020404" pitchFamily="49" charset="0"/>
            </a:endParaRPr>
          </a:p>
          <a:p>
            <a:pPr eaLnBrk="1" hangingPunct="1">
              <a:lnSpc>
                <a:spcPct val="80000"/>
              </a:lnSpc>
            </a:pPr>
            <a:r>
              <a:rPr lang="en-US" altLang="en-US" sz="2000" dirty="0" smtClean="0"/>
              <a:t>The call to </a:t>
            </a:r>
            <a:r>
              <a:rPr lang="en-US" altLang="en-US" sz="2000" dirty="0" smtClean="0">
                <a:latin typeface="Courier New" panose="02070309020205020404" pitchFamily="49" charset="0"/>
              </a:rPr>
              <a:t>recAdd</a:t>
            </a:r>
            <a:r>
              <a:rPr lang="en-US" altLang="en-US" sz="2000" dirty="0" smtClean="0"/>
              <a:t> returns a </a:t>
            </a:r>
            <a:r>
              <a:rPr lang="en-US" altLang="en-US" sz="2000" dirty="0" smtClean="0">
                <a:latin typeface="Courier New" panose="02070309020205020404" pitchFamily="49" charset="0"/>
              </a:rPr>
              <a:t>BSTNode</a:t>
            </a:r>
            <a:r>
              <a:rPr lang="en-US" altLang="en-US" sz="2000" dirty="0" smtClean="0"/>
              <a:t>. It returns a reference to the new tree, that is, to the tree that includes element. The statement</a:t>
            </a:r>
          </a:p>
          <a:p>
            <a:pPr eaLnBrk="1" hangingPunct="1">
              <a:lnSpc>
                <a:spcPct val="80000"/>
              </a:lnSpc>
              <a:buFontTx/>
              <a:buNone/>
            </a:pPr>
            <a:endParaRPr lang="en-US" altLang="en-US" sz="1400" dirty="0" smtClean="0">
              <a:latin typeface="Courier New" panose="02070309020205020404" pitchFamily="49" charset="0"/>
            </a:endParaRPr>
          </a:p>
          <a:p>
            <a:pPr eaLnBrk="1" hangingPunct="1">
              <a:lnSpc>
                <a:spcPct val="80000"/>
              </a:lnSpc>
              <a:buFontTx/>
              <a:buNone/>
            </a:pPr>
            <a:r>
              <a:rPr lang="en-US" altLang="en-US" sz="1400" dirty="0" smtClean="0">
                <a:latin typeface="Courier New" panose="02070309020205020404" pitchFamily="49" charset="0"/>
              </a:rPr>
              <a:t>	root = recAdd(element, root);</a:t>
            </a:r>
          </a:p>
          <a:p>
            <a:pPr eaLnBrk="1" hangingPunct="1">
              <a:lnSpc>
                <a:spcPct val="80000"/>
              </a:lnSpc>
              <a:buFontTx/>
              <a:buNone/>
            </a:pPr>
            <a:endParaRPr lang="en-US" altLang="en-US" sz="1400" dirty="0" smtClean="0">
              <a:latin typeface="Courier New" panose="02070309020205020404" pitchFamily="49" charset="0"/>
            </a:endParaRPr>
          </a:p>
          <a:p>
            <a:pPr eaLnBrk="1" hangingPunct="1">
              <a:lnSpc>
                <a:spcPct val="80000"/>
              </a:lnSpc>
              <a:buFontTx/>
              <a:buNone/>
            </a:pPr>
            <a:r>
              <a:rPr lang="en-US" altLang="en-US" sz="2000" dirty="0" smtClean="0"/>
              <a:t>	can be interpreted as “Set the reference of the root of this tree to the root of the tree that is generated when element is added to this tree.” </a:t>
            </a:r>
          </a:p>
        </p:txBody>
      </p:sp>
    </p:spTree>
    <p:extLst>
      <p:ext uri="{BB962C8B-B14F-4D97-AF65-F5344CB8AC3E}">
        <p14:creationId xmlns:p14="http://schemas.microsoft.com/office/powerpoint/2010/main" val="3962702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en-US" smtClean="0"/>
              <a:t>The </a:t>
            </a:r>
            <a:r>
              <a:rPr lang="en-US" altLang="en-US" smtClean="0">
                <a:latin typeface="Courier New" panose="02070309020205020404" pitchFamily="49" charset="0"/>
              </a:rPr>
              <a:t>add</a:t>
            </a:r>
            <a:r>
              <a:rPr lang="en-US" altLang="en-US" smtClean="0"/>
              <a:t> method</a:t>
            </a:r>
          </a:p>
        </p:txBody>
      </p:sp>
      <p:sp>
        <p:nvSpPr>
          <p:cNvPr id="39939" name="Text Box 4"/>
          <p:cNvSpPr txBox="1">
            <a:spLocks noChangeArrowheads="1"/>
          </p:cNvSpPr>
          <p:nvPr/>
        </p:nvSpPr>
        <p:spPr bwMode="auto">
          <a:xfrm>
            <a:off x="331788" y="1676400"/>
            <a:ext cx="8561959"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b="1" dirty="0">
                <a:latin typeface="Courier New" panose="02070309020205020404" pitchFamily="49" charset="0"/>
              </a:rPr>
              <a:t>private BSTNode&lt;T&gt; recAdd(T element, BSTNode&lt;T&gt; </a:t>
            </a:r>
            <a:r>
              <a:rPr lang="en-US" altLang="en-US" sz="1400" b="1" dirty="0" smtClean="0">
                <a:latin typeface="Courier New" panose="02070309020205020404" pitchFamily="49" charset="0"/>
              </a:rPr>
              <a:t>node)</a:t>
            </a:r>
            <a:endParaRPr lang="en-US" altLang="en-US" sz="1400" b="1" dirty="0">
              <a:latin typeface="Courier New" panose="02070309020205020404" pitchFamily="49" charset="0"/>
            </a:endParaRPr>
          </a:p>
          <a:p>
            <a:pPr eaLnBrk="1" hangingPunct="1"/>
            <a:r>
              <a:rPr lang="en-US" altLang="en-US" sz="1400" b="1" dirty="0">
                <a:latin typeface="Courier New" panose="02070309020205020404" pitchFamily="49" charset="0"/>
              </a:rPr>
              <a:t>// Adds element to </a:t>
            </a:r>
            <a:r>
              <a:rPr lang="en-US" altLang="en-US" sz="1400" b="1" dirty="0" smtClean="0">
                <a:latin typeface="Courier New" panose="02070309020205020404" pitchFamily="49" charset="0"/>
              </a:rPr>
              <a:t>tree rooted at node; </a:t>
            </a:r>
            <a:r>
              <a:rPr lang="en-US" altLang="en-US" sz="1400" b="1" dirty="0">
                <a:latin typeface="Courier New" panose="02070309020205020404" pitchFamily="49" charset="0"/>
              </a:rPr>
              <a:t>tree retains its BST property.</a:t>
            </a:r>
          </a:p>
          <a:p>
            <a:pPr eaLnBrk="1" hangingPunct="1"/>
            <a:r>
              <a:rPr lang="en-US" altLang="en-US" sz="1400" b="1" dirty="0">
                <a:latin typeface="Courier New" panose="02070309020205020404" pitchFamily="49" charset="0"/>
              </a:rPr>
              <a:t>{</a:t>
            </a:r>
          </a:p>
          <a:p>
            <a:pPr eaLnBrk="1" hangingPunct="1"/>
            <a:r>
              <a:rPr lang="en-US" altLang="en-US" sz="1400" b="1" dirty="0">
                <a:latin typeface="Courier New" panose="02070309020205020404" pitchFamily="49" charset="0"/>
              </a:rPr>
              <a:t>  if </a:t>
            </a:r>
            <a:r>
              <a:rPr lang="en-US" altLang="en-US" sz="1400" b="1" dirty="0" smtClean="0">
                <a:latin typeface="Courier New" panose="02070309020205020404" pitchFamily="49" charset="0"/>
              </a:rPr>
              <a:t>(node </a:t>
            </a:r>
            <a:r>
              <a:rPr lang="en-US" altLang="en-US" sz="1400" b="1" dirty="0">
                <a:latin typeface="Courier New" panose="02070309020205020404" pitchFamily="49" charset="0"/>
              </a:rPr>
              <a:t>== null)</a:t>
            </a:r>
          </a:p>
          <a:p>
            <a:pPr eaLnBrk="1" hangingPunct="1"/>
            <a:r>
              <a:rPr lang="en-US" altLang="en-US" sz="1400" b="1" dirty="0">
                <a:latin typeface="Courier New" panose="02070309020205020404" pitchFamily="49" charset="0"/>
              </a:rPr>
              <a:t>    // Addition place found</a:t>
            </a:r>
          </a:p>
          <a:p>
            <a:pPr eaLnBrk="1" hangingPunct="1"/>
            <a:r>
              <a:rPr lang="en-US" altLang="en-US" sz="1400" b="1" dirty="0">
                <a:latin typeface="Courier New" panose="02070309020205020404" pitchFamily="49" charset="0"/>
              </a:rPr>
              <a:t>    </a:t>
            </a:r>
            <a:r>
              <a:rPr lang="en-US" altLang="en-US" sz="1400" b="1" dirty="0" smtClean="0">
                <a:latin typeface="Courier New" panose="02070309020205020404" pitchFamily="49" charset="0"/>
              </a:rPr>
              <a:t>node </a:t>
            </a:r>
            <a:r>
              <a:rPr lang="en-US" altLang="en-US" sz="1400" b="1" dirty="0">
                <a:latin typeface="Courier New" panose="02070309020205020404" pitchFamily="49" charset="0"/>
              </a:rPr>
              <a:t>= new BSTNode&lt;T&gt;(element);</a:t>
            </a:r>
          </a:p>
          <a:p>
            <a:pPr eaLnBrk="1" hangingPunct="1"/>
            <a:r>
              <a:rPr lang="en-US" altLang="en-US" sz="1400" b="1" dirty="0">
                <a:latin typeface="Courier New" panose="02070309020205020404" pitchFamily="49" charset="0"/>
              </a:rPr>
              <a:t>  else if (</a:t>
            </a:r>
            <a:r>
              <a:rPr lang="en-US" altLang="en-US" sz="1400" b="1" dirty="0" err="1" smtClean="0">
                <a:latin typeface="Courier New" panose="02070309020205020404" pitchFamily="49" charset="0"/>
              </a:rPr>
              <a:t>element.compareTo</a:t>
            </a:r>
            <a:r>
              <a:rPr lang="en-US" altLang="en-US" sz="1400" b="1" dirty="0" smtClean="0">
                <a:latin typeface="Courier New" panose="02070309020205020404" pitchFamily="49" charset="0"/>
              </a:rPr>
              <a:t>(</a:t>
            </a:r>
            <a:r>
              <a:rPr lang="en-US" altLang="en-US" sz="1400" b="1" dirty="0" err="1" smtClean="0">
                <a:latin typeface="Courier New" panose="02070309020205020404" pitchFamily="49" charset="0"/>
              </a:rPr>
              <a:t>node.getInfo</a:t>
            </a:r>
            <a:r>
              <a:rPr lang="en-US" altLang="en-US" sz="1400" b="1" dirty="0">
                <a:latin typeface="Courier New" panose="02070309020205020404" pitchFamily="49" charset="0"/>
              </a:rPr>
              <a:t>()) &lt;= 0)</a:t>
            </a:r>
          </a:p>
          <a:p>
            <a:pPr eaLnBrk="1" hangingPunct="1"/>
            <a:r>
              <a:rPr lang="en-US" altLang="en-US" sz="1400" b="1" dirty="0">
                <a:latin typeface="Courier New" panose="02070309020205020404" pitchFamily="49" charset="0"/>
              </a:rPr>
              <a:t>    </a:t>
            </a:r>
            <a:r>
              <a:rPr lang="en-US" altLang="en-US" sz="1400" b="1" dirty="0" smtClean="0">
                <a:latin typeface="Courier New" panose="02070309020205020404" pitchFamily="49" charset="0"/>
              </a:rPr>
              <a:t>node.setLeft(recAdd(element</a:t>
            </a:r>
            <a:r>
              <a:rPr lang="en-US" altLang="en-US" sz="1400" b="1" dirty="0">
                <a:latin typeface="Courier New" panose="02070309020205020404" pitchFamily="49" charset="0"/>
              </a:rPr>
              <a:t>, </a:t>
            </a:r>
            <a:r>
              <a:rPr lang="en-US" altLang="en-US" sz="1400" b="1" dirty="0" smtClean="0">
                <a:latin typeface="Courier New" panose="02070309020205020404" pitchFamily="49" charset="0"/>
              </a:rPr>
              <a:t>node.getLeft</a:t>
            </a:r>
            <a:r>
              <a:rPr lang="en-US" altLang="en-US" sz="1400" b="1" dirty="0">
                <a:latin typeface="Courier New" panose="02070309020205020404" pitchFamily="49" charset="0"/>
              </a:rPr>
              <a:t>()));     // Add in left subtree</a:t>
            </a:r>
          </a:p>
          <a:p>
            <a:pPr eaLnBrk="1" hangingPunct="1"/>
            <a:r>
              <a:rPr lang="en-US" altLang="en-US" sz="1400" b="1" dirty="0">
                <a:latin typeface="Courier New" panose="02070309020205020404" pitchFamily="49" charset="0"/>
              </a:rPr>
              <a:t>  else</a:t>
            </a:r>
          </a:p>
          <a:p>
            <a:pPr eaLnBrk="1" hangingPunct="1"/>
            <a:r>
              <a:rPr lang="en-US" altLang="en-US" sz="1400" b="1" dirty="0">
                <a:latin typeface="Courier New" panose="02070309020205020404" pitchFamily="49" charset="0"/>
              </a:rPr>
              <a:t>    </a:t>
            </a:r>
            <a:r>
              <a:rPr lang="en-US" altLang="en-US" sz="1400" b="1" dirty="0" err="1" smtClean="0">
                <a:latin typeface="Courier New" panose="02070309020205020404" pitchFamily="49" charset="0"/>
              </a:rPr>
              <a:t>node.setRight</a:t>
            </a:r>
            <a:r>
              <a:rPr lang="en-US" altLang="en-US" sz="1400" b="1" dirty="0" smtClean="0">
                <a:latin typeface="Courier New" panose="02070309020205020404" pitchFamily="49" charset="0"/>
              </a:rPr>
              <a:t>(recAdd(element</a:t>
            </a:r>
            <a:r>
              <a:rPr lang="en-US" altLang="en-US" sz="1400" b="1" dirty="0">
                <a:latin typeface="Courier New" panose="02070309020205020404" pitchFamily="49" charset="0"/>
              </a:rPr>
              <a:t>, </a:t>
            </a:r>
            <a:r>
              <a:rPr lang="en-US" altLang="en-US" sz="1400" b="1" dirty="0" smtClean="0">
                <a:latin typeface="Courier New" panose="02070309020205020404" pitchFamily="49" charset="0"/>
              </a:rPr>
              <a:t>node.getRight</a:t>
            </a:r>
            <a:r>
              <a:rPr lang="en-US" altLang="en-US" sz="1400" b="1" dirty="0">
                <a:latin typeface="Courier New" panose="02070309020205020404" pitchFamily="49" charset="0"/>
              </a:rPr>
              <a:t>()));   // Add in right subtree</a:t>
            </a:r>
          </a:p>
          <a:p>
            <a:pPr eaLnBrk="1" hangingPunct="1"/>
            <a:r>
              <a:rPr lang="en-US" altLang="en-US" sz="1400" b="1" dirty="0">
                <a:latin typeface="Courier New" panose="02070309020205020404" pitchFamily="49" charset="0"/>
              </a:rPr>
              <a:t>  return tree;</a:t>
            </a:r>
          </a:p>
          <a:p>
            <a:pPr eaLnBrk="1" hangingPunct="1"/>
            <a:r>
              <a:rPr lang="en-US" altLang="en-US" sz="1400" b="1" dirty="0">
                <a:latin typeface="Courier New" panose="02070309020205020404" pitchFamily="49" charset="0"/>
              </a:rPr>
              <a:t>} </a:t>
            </a:r>
            <a:endParaRPr lang="en-US" altLang="en-US" sz="1400" b="1" dirty="0" smtClean="0">
              <a:latin typeface="Courier New" panose="02070309020205020404" pitchFamily="49" charset="0"/>
            </a:endParaRPr>
          </a:p>
          <a:p>
            <a:pPr eaLnBrk="1" hangingPunct="1"/>
            <a:endParaRPr lang="en-US" altLang="en-US" sz="1400" b="1" dirty="0">
              <a:latin typeface="Courier New" panose="02070309020205020404" pitchFamily="49" charset="0"/>
            </a:endParaRPr>
          </a:p>
          <a:p>
            <a:pPr eaLnBrk="1" hangingPunct="1"/>
            <a:r>
              <a:rPr lang="en-US" altLang="en-US" sz="1400" b="1" dirty="0" smtClean="0">
                <a:latin typeface="Courier New" panose="02070309020205020404" pitchFamily="49" charset="0"/>
              </a:rPr>
              <a:t>public </a:t>
            </a:r>
            <a:r>
              <a:rPr lang="en-US" altLang="en-US" sz="1400" b="1" dirty="0">
                <a:latin typeface="Courier New" panose="02070309020205020404" pitchFamily="49" charset="0"/>
              </a:rPr>
              <a:t>boolean add (T element</a:t>
            </a:r>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Adds element to this BST. The tree retains its BST property</a:t>
            </a:r>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root = recAdd(element, root</a:t>
            </a:r>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return true</a:t>
            </a:r>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a:t>
            </a:r>
            <a:endParaRPr lang="en-US" altLang="en-US" sz="1400" b="1" dirty="0">
              <a:latin typeface="Courier New" panose="02070309020205020404" pitchFamily="49" charset="0"/>
            </a:endParaRPr>
          </a:p>
          <a:p>
            <a:pPr eaLnBrk="1" hangingPunct="1"/>
            <a:r>
              <a:rPr lang="en-US" altLang="en-US" sz="1400" b="1" dirty="0" smtClean="0">
                <a:latin typeface="Courier New" panose="02070309020205020404" pitchFamily="49" charset="0"/>
              </a:rPr>
              <a:t> </a:t>
            </a:r>
            <a:endParaRPr lang="en-US" altLang="en-US" sz="1400" b="1" dirty="0">
              <a:latin typeface="Courier New" panose="02070309020205020404" pitchFamily="49" charset="0"/>
            </a:endParaRPr>
          </a:p>
        </p:txBody>
      </p:sp>
    </p:spTree>
    <p:extLst>
      <p:ext uri="{BB962C8B-B14F-4D97-AF65-F5344CB8AC3E}">
        <p14:creationId xmlns:p14="http://schemas.microsoft.com/office/powerpoint/2010/main" val="254960380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4" descr="37461_CH08_FIG08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52400"/>
            <a:ext cx="8686800" cy="665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433907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en-US" smtClean="0"/>
              <a:t>The </a:t>
            </a:r>
            <a:r>
              <a:rPr lang="en-US" altLang="en-US" smtClean="0">
                <a:latin typeface="Courier New" panose="02070309020205020404" pitchFamily="49" charset="0"/>
              </a:rPr>
              <a:t>remove</a:t>
            </a:r>
            <a:r>
              <a:rPr lang="en-US" altLang="en-US" smtClean="0"/>
              <a:t> Operation</a:t>
            </a:r>
          </a:p>
        </p:txBody>
      </p:sp>
      <p:sp>
        <p:nvSpPr>
          <p:cNvPr id="43011" name="Rectangle 3"/>
          <p:cNvSpPr>
            <a:spLocks noGrp="1" noChangeArrowheads="1"/>
          </p:cNvSpPr>
          <p:nvPr>
            <p:ph type="body" idx="1"/>
          </p:nvPr>
        </p:nvSpPr>
        <p:spPr/>
        <p:txBody>
          <a:bodyPr/>
          <a:lstStyle/>
          <a:p>
            <a:pPr eaLnBrk="1" hangingPunct="1"/>
            <a:r>
              <a:rPr lang="en-US" altLang="en-US" smtClean="0"/>
              <a:t>The most complicated of the binary search tree operations. </a:t>
            </a:r>
          </a:p>
          <a:p>
            <a:pPr eaLnBrk="1" hangingPunct="1"/>
            <a:r>
              <a:rPr lang="en-US" altLang="en-US" smtClean="0"/>
              <a:t>We must ensure when we remove an element we maintain the binary search tree property.</a:t>
            </a:r>
          </a:p>
          <a:p>
            <a:pPr eaLnBrk="1" hangingPunct="1"/>
            <a:endParaRPr lang="en-US" altLang="en-US" smtClean="0"/>
          </a:p>
        </p:txBody>
      </p:sp>
    </p:spTree>
    <p:extLst>
      <p:ext uri="{BB962C8B-B14F-4D97-AF65-F5344CB8AC3E}">
        <p14:creationId xmlns:p14="http://schemas.microsoft.com/office/powerpoint/2010/main" val="255632775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ltLang="en-US" smtClean="0"/>
              <a:t>The code for </a:t>
            </a:r>
            <a:r>
              <a:rPr lang="en-US" altLang="en-US" smtClean="0">
                <a:latin typeface="Courier New" panose="02070309020205020404" pitchFamily="49" charset="0"/>
              </a:rPr>
              <a:t>remove</a:t>
            </a:r>
            <a:r>
              <a:rPr lang="en-US" altLang="en-US" smtClean="0"/>
              <a:t>:</a:t>
            </a:r>
          </a:p>
        </p:txBody>
      </p:sp>
      <p:sp>
        <p:nvSpPr>
          <p:cNvPr id="44035" name="Rectangle 5"/>
          <p:cNvSpPr>
            <a:spLocks noGrp="1" noChangeArrowheads="1"/>
          </p:cNvSpPr>
          <p:nvPr>
            <p:ph type="body" idx="1"/>
          </p:nvPr>
        </p:nvSpPr>
        <p:spPr>
          <a:xfrm>
            <a:off x="457200" y="1600200"/>
            <a:ext cx="8229600" cy="2362200"/>
          </a:xfrm>
        </p:spPr>
        <p:txBody>
          <a:bodyPr/>
          <a:lstStyle/>
          <a:p>
            <a:pPr eaLnBrk="1" hangingPunct="1">
              <a:lnSpc>
                <a:spcPct val="80000"/>
              </a:lnSpc>
            </a:pPr>
            <a:r>
              <a:rPr lang="en-US" altLang="en-US" sz="2000" dirty="0" smtClean="0"/>
              <a:t>The set up for the remove operation is the same as that for the add operation. </a:t>
            </a:r>
          </a:p>
          <a:p>
            <a:pPr eaLnBrk="1" hangingPunct="1">
              <a:lnSpc>
                <a:spcPct val="80000"/>
              </a:lnSpc>
            </a:pPr>
            <a:r>
              <a:rPr lang="en-US" altLang="en-US" sz="2000" dirty="0" smtClean="0"/>
              <a:t>The private </a:t>
            </a:r>
            <a:r>
              <a:rPr lang="en-US" altLang="en-US" sz="2000" dirty="0" smtClean="0">
                <a:latin typeface="Courier New" panose="02070309020205020404" pitchFamily="49" charset="0"/>
              </a:rPr>
              <a:t>recRemove</a:t>
            </a:r>
            <a:r>
              <a:rPr lang="en-US" altLang="en-US" sz="2000" dirty="0" smtClean="0"/>
              <a:t> method is invoked from the public </a:t>
            </a:r>
            <a:r>
              <a:rPr lang="en-US" altLang="en-US" sz="2000" dirty="0" smtClean="0">
                <a:latin typeface="Courier New" panose="02070309020205020404" pitchFamily="49" charset="0"/>
              </a:rPr>
              <a:t>remove</a:t>
            </a:r>
            <a:r>
              <a:rPr lang="en-US" altLang="en-US" sz="2000" dirty="0" smtClean="0"/>
              <a:t> method with arguments equal to the target element to be removed and the root of the tree to remove it from. </a:t>
            </a:r>
          </a:p>
          <a:p>
            <a:pPr eaLnBrk="1" hangingPunct="1">
              <a:lnSpc>
                <a:spcPct val="80000"/>
              </a:lnSpc>
            </a:pPr>
            <a:r>
              <a:rPr lang="en-US" altLang="en-US" sz="2000" dirty="0" smtClean="0"/>
              <a:t>The recursive method returns a reference to the revised tree</a:t>
            </a:r>
          </a:p>
          <a:p>
            <a:pPr eaLnBrk="1" hangingPunct="1">
              <a:lnSpc>
                <a:spcPct val="80000"/>
              </a:lnSpc>
            </a:pPr>
            <a:r>
              <a:rPr lang="en-US" altLang="en-US" sz="2000" dirty="0" smtClean="0"/>
              <a:t>The </a:t>
            </a:r>
            <a:r>
              <a:rPr lang="en-US" altLang="en-US" sz="2000" dirty="0" smtClean="0">
                <a:latin typeface="Courier New" panose="02070309020205020404" pitchFamily="49" charset="0"/>
              </a:rPr>
              <a:t>remove</a:t>
            </a:r>
            <a:r>
              <a:rPr lang="en-US" altLang="en-US" sz="2000" dirty="0" smtClean="0"/>
              <a:t> method returns the boolean value stored in </a:t>
            </a:r>
            <a:r>
              <a:rPr lang="en-US" altLang="en-US" sz="2000" dirty="0" smtClean="0">
                <a:latin typeface="Courier New" panose="02070309020205020404" pitchFamily="49" charset="0"/>
              </a:rPr>
              <a:t>found</a:t>
            </a:r>
            <a:r>
              <a:rPr lang="en-US" altLang="en-US" sz="2000" dirty="0" smtClean="0"/>
              <a:t>, indicating the result of the remove operation.  </a:t>
            </a:r>
          </a:p>
        </p:txBody>
      </p:sp>
      <p:sp>
        <p:nvSpPr>
          <p:cNvPr id="44036" name="Text Box 6"/>
          <p:cNvSpPr txBox="1">
            <a:spLocks noChangeArrowheads="1"/>
          </p:cNvSpPr>
          <p:nvPr/>
        </p:nvSpPr>
        <p:spPr bwMode="auto">
          <a:xfrm>
            <a:off x="990600" y="4144962"/>
            <a:ext cx="5554726"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b="1" dirty="0">
                <a:latin typeface="Courier New" panose="02070309020205020404" pitchFamily="49" charset="0"/>
              </a:rPr>
              <a:t>public boolean remove (T </a:t>
            </a:r>
            <a:r>
              <a:rPr lang="en-US" altLang="en-US" sz="1400" b="1" dirty="0" smtClean="0">
                <a:latin typeface="Courier New" panose="02070309020205020404" pitchFamily="49" charset="0"/>
              </a:rPr>
              <a:t>target)</a:t>
            </a:r>
            <a:endParaRPr lang="en-US" altLang="en-US" sz="1400" b="1" dirty="0">
              <a:latin typeface="Courier New" panose="02070309020205020404" pitchFamily="49" charset="0"/>
            </a:endParaRPr>
          </a:p>
          <a:p>
            <a:pPr eaLnBrk="1" hangingPunct="1"/>
            <a:r>
              <a:rPr lang="en-US" altLang="en-US" sz="1400" b="1" dirty="0">
                <a:latin typeface="Courier New" panose="02070309020205020404" pitchFamily="49" charset="0"/>
              </a:rPr>
              <a:t>// Removes a node with info </a:t>
            </a:r>
            <a:r>
              <a:rPr lang="en-US" altLang="en-US" sz="1400" b="1" dirty="0" err="1">
                <a:latin typeface="Courier New" panose="02070309020205020404" pitchFamily="49" charset="0"/>
              </a:rPr>
              <a:t>i</a:t>
            </a:r>
            <a:r>
              <a:rPr lang="en-US" altLang="en-US" sz="1400" b="1" dirty="0">
                <a:latin typeface="Courier New" panose="02070309020205020404" pitchFamily="49" charset="0"/>
              </a:rPr>
              <a:t> from tree such that </a:t>
            </a:r>
            <a:endParaRPr lang="en-US" altLang="en-US" sz="1400" b="1" dirty="0" smtClean="0">
              <a:latin typeface="Courier New" panose="02070309020205020404" pitchFamily="49" charset="0"/>
            </a:endParaRPr>
          </a:p>
          <a:p>
            <a:pPr eaLnBrk="1" hangingPunct="1"/>
            <a:r>
              <a:rPr lang="en-US" altLang="en-US" sz="1400" b="1" dirty="0" smtClean="0">
                <a:latin typeface="Courier New" panose="02070309020205020404" pitchFamily="49" charset="0"/>
              </a:rPr>
              <a:t>// </a:t>
            </a:r>
            <a:r>
              <a:rPr lang="en-US" altLang="en-US" sz="1400" b="1" dirty="0" err="1" smtClean="0">
                <a:latin typeface="Courier New" panose="02070309020205020404" pitchFamily="49" charset="0"/>
              </a:rPr>
              <a:t>comp.compare</a:t>
            </a:r>
            <a:r>
              <a:rPr lang="en-US" altLang="en-US" sz="1400" b="1" dirty="0" smtClean="0">
                <a:latin typeface="Courier New" panose="02070309020205020404" pitchFamily="49" charset="0"/>
              </a:rPr>
              <a:t>(</a:t>
            </a:r>
            <a:r>
              <a:rPr lang="en-US" altLang="en-US" sz="1400" b="1" dirty="0" err="1" smtClean="0">
                <a:latin typeface="Courier New" panose="02070309020205020404" pitchFamily="49" charset="0"/>
              </a:rPr>
              <a:t>target,i</a:t>
            </a:r>
            <a:r>
              <a:rPr lang="en-US" altLang="en-US" sz="1400" b="1" dirty="0">
                <a:latin typeface="Courier New" panose="02070309020205020404" pitchFamily="49" charset="0"/>
              </a:rPr>
              <a:t>) == 0 </a:t>
            </a:r>
            <a:r>
              <a:rPr lang="en-US" altLang="en-US" sz="1400" b="1" dirty="0" smtClean="0">
                <a:latin typeface="Courier New" panose="02070309020205020404" pitchFamily="49" charset="0"/>
              </a:rPr>
              <a:t>and </a:t>
            </a:r>
            <a:r>
              <a:rPr lang="en-US" altLang="en-US" sz="1400" b="1" dirty="0">
                <a:latin typeface="Courier New" panose="02070309020205020404" pitchFamily="49" charset="0"/>
              </a:rPr>
              <a:t>returns true</a:t>
            </a:r>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if no such node exists, returns false. </a:t>
            </a:r>
            <a:endParaRPr lang="en-US" altLang="en-US" sz="1400" b="1" dirty="0" smtClean="0">
              <a:latin typeface="Courier New" panose="02070309020205020404" pitchFamily="49" charset="0"/>
            </a:endParaRPr>
          </a:p>
          <a:p>
            <a:pPr eaLnBrk="1" hangingPunct="1"/>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root = recRemove(target, root</a:t>
            </a:r>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return found</a:t>
            </a:r>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a:t>
            </a:r>
            <a:endParaRPr lang="en-US" altLang="en-US" sz="1400" b="1" dirty="0">
              <a:latin typeface="Courier New" panose="02070309020205020404" pitchFamily="49" charset="0"/>
            </a:endParaRPr>
          </a:p>
        </p:txBody>
      </p:sp>
    </p:spTree>
    <p:extLst>
      <p:ext uri="{BB962C8B-B14F-4D97-AF65-F5344CB8AC3E}">
        <p14:creationId xmlns:p14="http://schemas.microsoft.com/office/powerpoint/2010/main" val="408824864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tLang="en-US" smtClean="0"/>
              <a:t>The </a:t>
            </a:r>
            <a:r>
              <a:rPr lang="en-US" altLang="en-US" smtClean="0">
                <a:latin typeface="Courier New" panose="02070309020205020404" pitchFamily="49" charset="0"/>
              </a:rPr>
              <a:t>recRemove</a:t>
            </a:r>
            <a:r>
              <a:rPr lang="en-US" altLang="en-US" smtClean="0"/>
              <a:t> method</a:t>
            </a:r>
            <a:endParaRPr lang="en-US" altLang="en-US" smtClean="0">
              <a:latin typeface="Courier New" panose="02070309020205020404" pitchFamily="49" charset="0"/>
            </a:endParaRPr>
          </a:p>
        </p:txBody>
      </p:sp>
      <p:sp>
        <p:nvSpPr>
          <p:cNvPr id="45059" name="Text Box 4"/>
          <p:cNvSpPr txBox="1">
            <a:spLocks noChangeArrowheads="1"/>
          </p:cNvSpPr>
          <p:nvPr/>
        </p:nvSpPr>
        <p:spPr bwMode="auto">
          <a:xfrm>
            <a:off x="685800" y="1676400"/>
            <a:ext cx="7380547"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b="1" dirty="0">
                <a:latin typeface="Courier New" panose="02070309020205020404" pitchFamily="49" charset="0"/>
              </a:rPr>
              <a:t>private BSTNode&lt;T&gt; recRemove(T target, BSTNode&lt;T&gt; node) </a:t>
            </a:r>
            <a:endParaRPr lang="en-US" altLang="en-US" sz="1400" b="1" dirty="0" smtClean="0">
              <a:latin typeface="Courier New" panose="02070309020205020404" pitchFamily="49" charset="0"/>
            </a:endParaRP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Removes element with info </a:t>
            </a:r>
            <a:r>
              <a:rPr lang="en-US" altLang="en-US" sz="1400" b="1" dirty="0" err="1">
                <a:latin typeface="Courier New" panose="02070309020205020404" pitchFamily="49" charset="0"/>
              </a:rPr>
              <a:t>i</a:t>
            </a:r>
            <a:r>
              <a:rPr lang="en-US" altLang="en-US" sz="1400" b="1" dirty="0">
                <a:latin typeface="Courier New" panose="02070309020205020404" pitchFamily="49" charset="0"/>
              </a:rPr>
              <a:t> from tree rooted at node such that  </a:t>
            </a:r>
            <a:endParaRPr lang="en-US" altLang="en-US" sz="1400" b="1" dirty="0" smtClean="0">
              <a:latin typeface="Courier New" panose="02070309020205020404" pitchFamily="49" charset="0"/>
            </a:endParaRPr>
          </a:p>
          <a:p>
            <a:pPr eaLnBrk="1" hangingPunct="1"/>
            <a:r>
              <a:rPr lang="en-US" altLang="en-US" sz="1400" b="1" dirty="0" smtClean="0">
                <a:latin typeface="Courier New" panose="02070309020205020404" pitchFamily="49" charset="0"/>
              </a:rPr>
              <a:t>// </a:t>
            </a:r>
            <a:r>
              <a:rPr lang="en-US" altLang="en-US" sz="1400" b="1" dirty="0" err="1">
                <a:latin typeface="Courier New" panose="02070309020205020404" pitchFamily="49" charset="0"/>
              </a:rPr>
              <a:t>comp.compare</a:t>
            </a:r>
            <a:r>
              <a:rPr lang="en-US" altLang="en-US" sz="1400" b="1" dirty="0">
                <a:latin typeface="Courier New" panose="02070309020205020404" pitchFamily="49" charset="0"/>
              </a:rPr>
              <a:t>(target, </a:t>
            </a:r>
            <a:r>
              <a:rPr lang="en-US" altLang="en-US" sz="1400" b="1" dirty="0" err="1">
                <a:latin typeface="Courier New" panose="02070309020205020404" pitchFamily="49" charset="0"/>
              </a:rPr>
              <a:t>i</a:t>
            </a:r>
            <a:r>
              <a:rPr lang="en-US" altLang="en-US" sz="1400" b="1" dirty="0">
                <a:latin typeface="Courier New" panose="02070309020205020404" pitchFamily="49" charset="0"/>
              </a:rPr>
              <a:t>) == 0 and returns true;   </a:t>
            </a:r>
            <a:endParaRPr lang="en-US" altLang="en-US" sz="1400" b="1" dirty="0" smtClean="0">
              <a:latin typeface="Courier New" panose="02070309020205020404" pitchFamily="49" charset="0"/>
            </a:endParaRP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if no such node exists, returns false.    </a:t>
            </a:r>
            <a:endParaRPr lang="en-US" altLang="en-US" sz="1400" b="1" dirty="0" smtClean="0">
              <a:latin typeface="Courier New" panose="02070309020205020404" pitchFamily="49" charset="0"/>
            </a:endParaRPr>
          </a:p>
          <a:p>
            <a:pPr eaLnBrk="1" hangingPunct="1"/>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if (node == null</a:t>
            </a:r>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found = false</a:t>
            </a:r>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else if (</a:t>
            </a:r>
            <a:r>
              <a:rPr lang="en-US" altLang="en-US" sz="1400" b="1" dirty="0" err="1">
                <a:latin typeface="Courier New" panose="02070309020205020404" pitchFamily="49" charset="0"/>
              </a:rPr>
              <a:t>comp.compare</a:t>
            </a:r>
            <a:r>
              <a:rPr lang="en-US" altLang="en-US" sz="1400" b="1" dirty="0">
                <a:latin typeface="Courier New" panose="02070309020205020404" pitchFamily="49" charset="0"/>
              </a:rPr>
              <a:t>(target, </a:t>
            </a:r>
            <a:r>
              <a:rPr lang="en-US" altLang="en-US" sz="1400" b="1" dirty="0" err="1">
                <a:latin typeface="Courier New" panose="02070309020205020404" pitchFamily="49" charset="0"/>
              </a:rPr>
              <a:t>node.getInfo</a:t>
            </a:r>
            <a:r>
              <a:rPr lang="en-US" altLang="en-US" sz="1400" b="1" dirty="0">
                <a:latin typeface="Courier New" panose="02070309020205020404" pitchFamily="49" charset="0"/>
              </a:rPr>
              <a:t>()) &lt; 0</a:t>
            </a:r>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node.setLeft(recRemove(target, node.getLeft</a:t>
            </a:r>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else if (</a:t>
            </a:r>
            <a:r>
              <a:rPr lang="en-US" altLang="en-US" sz="1400" b="1" dirty="0" err="1">
                <a:latin typeface="Courier New" panose="02070309020205020404" pitchFamily="49" charset="0"/>
              </a:rPr>
              <a:t>comp.compare</a:t>
            </a:r>
            <a:r>
              <a:rPr lang="en-US" altLang="en-US" sz="1400" b="1" dirty="0">
                <a:latin typeface="Courier New" panose="02070309020205020404" pitchFamily="49" charset="0"/>
              </a:rPr>
              <a:t>(target, </a:t>
            </a:r>
            <a:r>
              <a:rPr lang="en-US" altLang="en-US" sz="1400" b="1" dirty="0" err="1">
                <a:latin typeface="Courier New" panose="02070309020205020404" pitchFamily="49" charset="0"/>
              </a:rPr>
              <a:t>node.getInfo</a:t>
            </a:r>
            <a:r>
              <a:rPr lang="en-US" altLang="en-US" sz="1400" b="1" dirty="0">
                <a:latin typeface="Courier New" panose="02070309020205020404" pitchFamily="49" charset="0"/>
              </a:rPr>
              <a:t>()) &gt; 0</a:t>
            </a:r>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      </a:t>
            </a:r>
            <a:r>
              <a:rPr lang="en-US" altLang="en-US" sz="1400" b="1" dirty="0" err="1">
                <a:latin typeface="Courier New" panose="02070309020205020404" pitchFamily="49" charset="0"/>
              </a:rPr>
              <a:t>node.setRight</a:t>
            </a:r>
            <a:r>
              <a:rPr lang="en-US" altLang="en-US" sz="1400" b="1" dirty="0">
                <a:latin typeface="Courier New" panose="02070309020205020404" pitchFamily="49" charset="0"/>
              </a:rPr>
              <a:t>(recRemove(target, node.getRight</a:t>
            </a:r>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   else</a:t>
            </a:r>
          </a:p>
          <a:p>
            <a:pPr eaLnBrk="1" hangingPunct="1"/>
            <a:r>
              <a:rPr lang="en-US" altLang="en-US" sz="1400" b="1" dirty="0" smtClean="0">
                <a:latin typeface="Courier New" panose="02070309020205020404" pitchFamily="49" charset="0"/>
              </a:rPr>
              <a:t>   {</a:t>
            </a:r>
          </a:p>
          <a:p>
            <a:pPr eaLnBrk="1" hangingPunct="1"/>
            <a:r>
              <a:rPr lang="en-US" altLang="en-US" sz="1400" b="1" dirty="0">
                <a:latin typeface="Courier New" panose="02070309020205020404" pitchFamily="49" charset="0"/>
              </a:rPr>
              <a:t> </a:t>
            </a:r>
            <a:r>
              <a:rPr lang="en-US" altLang="en-US" sz="1400" b="1" dirty="0" smtClean="0">
                <a:latin typeface="Courier New" panose="02070309020205020404" pitchFamily="49" charset="0"/>
              </a:rPr>
              <a:t>     </a:t>
            </a:r>
            <a:r>
              <a:rPr lang="en-US" altLang="en-US" sz="1400" b="1" dirty="0">
                <a:latin typeface="Courier New" panose="02070309020205020404" pitchFamily="49" charset="0"/>
              </a:rPr>
              <a:t>node = removeNode(node</a:t>
            </a:r>
            <a:r>
              <a:rPr lang="en-US" altLang="en-US" sz="1400" b="1" dirty="0" smtClean="0">
                <a:latin typeface="Courier New" panose="02070309020205020404" pitchFamily="49" charset="0"/>
              </a:rPr>
              <a:t>);</a:t>
            </a:r>
          </a:p>
          <a:p>
            <a:pPr eaLnBrk="1" hangingPunct="1"/>
            <a:r>
              <a:rPr lang="en-US" altLang="en-US" sz="1400" b="1" dirty="0">
                <a:latin typeface="Courier New" panose="02070309020205020404" pitchFamily="49" charset="0"/>
              </a:rPr>
              <a:t> </a:t>
            </a:r>
            <a:r>
              <a:rPr lang="en-US" altLang="en-US" sz="1400" b="1" dirty="0" smtClean="0">
                <a:latin typeface="Courier New" panose="02070309020205020404" pitchFamily="49" charset="0"/>
              </a:rPr>
              <a:t>     </a:t>
            </a:r>
            <a:r>
              <a:rPr lang="en-US" altLang="en-US" sz="1400" b="1" dirty="0">
                <a:latin typeface="Courier New" panose="02070309020205020404" pitchFamily="49" charset="0"/>
              </a:rPr>
              <a:t>found = true</a:t>
            </a:r>
            <a:r>
              <a:rPr lang="en-US" altLang="en-US" sz="1400" b="1" dirty="0" smtClean="0">
                <a:latin typeface="Courier New" panose="02070309020205020404" pitchFamily="49" charset="0"/>
              </a:rPr>
              <a:t>;</a:t>
            </a:r>
          </a:p>
          <a:p>
            <a:pPr eaLnBrk="1" hangingPunct="1"/>
            <a:r>
              <a:rPr lang="en-US" altLang="en-US" sz="1400" b="1" dirty="0">
                <a:latin typeface="Courier New" panose="02070309020205020404" pitchFamily="49" charset="0"/>
              </a:rPr>
              <a:t> </a:t>
            </a:r>
            <a:r>
              <a:rPr lang="en-US" altLang="en-US" sz="1400" b="1" dirty="0" smtClean="0">
                <a:latin typeface="Courier New" panose="02070309020205020404" pitchFamily="49" charset="0"/>
              </a:rPr>
              <a:t>  }</a:t>
            </a:r>
          </a:p>
          <a:p>
            <a:pPr eaLnBrk="1" hangingPunct="1"/>
            <a:r>
              <a:rPr lang="en-US" altLang="en-US" sz="1400" b="1" dirty="0">
                <a:latin typeface="Courier New" panose="02070309020205020404" pitchFamily="49" charset="0"/>
              </a:rPr>
              <a:t> </a:t>
            </a:r>
            <a:r>
              <a:rPr lang="en-US" altLang="en-US" sz="1400" b="1" dirty="0" smtClean="0">
                <a:latin typeface="Courier New" panose="02070309020205020404" pitchFamily="49" charset="0"/>
              </a:rPr>
              <a:t>  </a:t>
            </a:r>
            <a:r>
              <a:rPr lang="en-US" altLang="en-US" sz="1400" b="1" dirty="0">
                <a:latin typeface="Courier New" panose="02070309020205020404" pitchFamily="49" charset="0"/>
              </a:rPr>
              <a:t>return node; </a:t>
            </a:r>
            <a:endParaRPr lang="en-US" altLang="en-US" sz="1400" b="1" dirty="0" smtClean="0">
              <a:latin typeface="Courier New" panose="02070309020205020404" pitchFamily="49" charset="0"/>
            </a:endParaRPr>
          </a:p>
          <a:p>
            <a:pPr eaLnBrk="1" hangingPunct="1"/>
            <a:r>
              <a:rPr lang="en-US" altLang="en-US" sz="1400" b="1" dirty="0" smtClean="0">
                <a:latin typeface="Courier New" panose="02070309020205020404" pitchFamily="49" charset="0"/>
              </a:rPr>
              <a:t>} </a:t>
            </a:r>
            <a:endParaRPr lang="en-US" altLang="en-US" sz="1400" b="1" dirty="0">
              <a:latin typeface="Courier New" panose="02070309020205020404" pitchFamily="49" charset="0"/>
            </a:endParaRPr>
          </a:p>
        </p:txBody>
      </p:sp>
    </p:spTree>
    <p:extLst>
      <p:ext uri="{BB962C8B-B14F-4D97-AF65-F5344CB8AC3E}">
        <p14:creationId xmlns:p14="http://schemas.microsoft.com/office/powerpoint/2010/main" val="92781517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ltLang="en-US" sz="4000" smtClean="0"/>
              <a:t>Three cases for the </a:t>
            </a:r>
            <a:r>
              <a:rPr lang="en-US" altLang="en-US" sz="4000" smtClean="0">
                <a:latin typeface="Courier New" panose="02070309020205020404" pitchFamily="49" charset="0"/>
              </a:rPr>
              <a:t>removeNode</a:t>
            </a:r>
            <a:r>
              <a:rPr lang="en-US" altLang="en-US" sz="4000" smtClean="0"/>
              <a:t> operation</a:t>
            </a:r>
          </a:p>
        </p:txBody>
      </p:sp>
      <p:sp>
        <p:nvSpPr>
          <p:cNvPr id="46083" name="Rectangle 5"/>
          <p:cNvSpPr>
            <a:spLocks noGrp="1" noChangeArrowheads="1"/>
          </p:cNvSpPr>
          <p:nvPr>
            <p:ph type="body" idx="1"/>
          </p:nvPr>
        </p:nvSpPr>
        <p:spPr/>
        <p:txBody>
          <a:bodyPr/>
          <a:lstStyle/>
          <a:p>
            <a:pPr eaLnBrk="1" hangingPunct="1">
              <a:lnSpc>
                <a:spcPct val="90000"/>
              </a:lnSpc>
            </a:pPr>
            <a:r>
              <a:rPr lang="en-US" altLang="en-US" sz="2800" smtClean="0"/>
              <a:t>Removing a leaf (no children): removing a leaf is simply a matter of setting the appropriate link of its parent to null.</a:t>
            </a:r>
          </a:p>
          <a:p>
            <a:pPr eaLnBrk="1" hangingPunct="1">
              <a:lnSpc>
                <a:spcPct val="90000"/>
              </a:lnSpc>
            </a:pPr>
            <a:r>
              <a:rPr lang="en-US" altLang="en-US" sz="2800" smtClean="0"/>
              <a:t>Removing a node with only one child: make the reference from the parent skip over the removed node and point instead to the child of the node we intend to remove</a:t>
            </a:r>
          </a:p>
          <a:p>
            <a:pPr eaLnBrk="1" hangingPunct="1">
              <a:lnSpc>
                <a:spcPct val="90000"/>
              </a:lnSpc>
            </a:pPr>
            <a:r>
              <a:rPr lang="en-US" altLang="en-US" sz="2800" smtClean="0"/>
              <a:t>Removing a node with two children: replaces the node’s info with the info from another node in the tree so that the search property is retained - then remove this other node</a:t>
            </a:r>
          </a:p>
        </p:txBody>
      </p:sp>
    </p:spTree>
    <p:extLst>
      <p:ext uri="{BB962C8B-B14F-4D97-AF65-F5344CB8AC3E}">
        <p14:creationId xmlns:p14="http://schemas.microsoft.com/office/powerpoint/2010/main" val="315603491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457200" y="274638"/>
            <a:ext cx="8229600" cy="868362"/>
          </a:xfrm>
        </p:spPr>
        <p:txBody>
          <a:bodyPr/>
          <a:lstStyle/>
          <a:p>
            <a:pPr eaLnBrk="1" hangingPunct="1"/>
            <a:r>
              <a:rPr lang="en-US" altLang="en-US" smtClean="0"/>
              <a:t>Removing a Leaf Node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20246" y="1371600"/>
            <a:ext cx="6903508" cy="4419600"/>
          </a:xfrm>
          <a:prstGeom prst="rect">
            <a:avLst/>
          </a:prstGeom>
        </p:spPr>
      </p:pic>
    </p:spTree>
    <p:extLst>
      <p:ext uri="{BB962C8B-B14F-4D97-AF65-F5344CB8AC3E}">
        <p14:creationId xmlns:p14="http://schemas.microsoft.com/office/powerpoint/2010/main" val="36153157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Examples</a:t>
            </a:r>
            <a:endParaRPr lang="en-US" sz="4000" dirty="0"/>
          </a:p>
        </p:txBody>
      </p:sp>
      <p:sp>
        <p:nvSpPr>
          <p:cNvPr id="3" name="Content Placeholder 2"/>
          <p:cNvSpPr>
            <a:spLocks noGrp="1"/>
          </p:cNvSpPr>
          <p:nvPr>
            <p:ph idx="1"/>
          </p:nvPr>
        </p:nvSpPr>
        <p:spPr>
          <a:xfrm>
            <a:off x="457200" y="1883378"/>
            <a:ext cx="4267200" cy="4525963"/>
          </a:xfrm>
        </p:spPr>
        <p:txBody>
          <a:bodyPr/>
          <a:lstStyle/>
          <a:p>
            <a:r>
              <a:rPr lang="en-US" sz="2800" dirty="0" smtClean="0"/>
              <a:t>The root is A</a:t>
            </a:r>
          </a:p>
          <a:p>
            <a:r>
              <a:rPr lang="en-US" sz="2800" dirty="0" smtClean="0"/>
              <a:t>The children of A are B, F, and X</a:t>
            </a:r>
          </a:p>
          <a:p>
            <a:r>
              <a:rPr lang="en-US" sz="2800" dirty="0" smtClean="0"/>
              <a:t>The parent of Q is X</a:t>
            </a:r>
          </a:p>
          <a:p>
            <a:r>
              <a:rPr lang="en-US" sz="2800" dirty="0" smtClean="0"/>
              <a:t>The leftmost subtree of X contains H and P</a:t>
            </a:r>
          </a:p>
          <a:p>
            <a:endParaRPr lang="en-US" sz="28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57800" y="1917245"/>
            <a:ext cx="3569208" cy="3891871"/>
          </a:xfrm>
          <a:prstGeom prst="rect">
            <a:avLst/>
          </a:prstGeom>
        </p:spPr>
      </p:pic>
    </p:spTree>
    <p:extLst>
      <p:ext uri="{BB962C8B-B14F-4D97-AF65-F5344CB8AC3E}">
        <p14:creationId xmlns:p14="http://schemas.microsoft.com/office/powerpoint/2010/main" val="3890738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457200" y="274638"/>
            <a:ext cx="8229600" cy="944562"/>
          </a:xfrm>
        </p:spPr>
        <p:txBody>
          <a:bodyPr/>
          <a:lstStyle/>
          <a:p>
            <a:pPr eaLnBrk="1" hangingPunct="1"/>
            <a:r>
              <a:rPr lang="en-US" altLang="en-US" smtClean="0"/>
              <a:t>Removing a node with one child</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658063"/>
            <a:ext cx="8229600" cy="4410237"/>
          </a:xfrm>
          <a:prstGeom prst="rect">
            <a:avLst/>
          </a:prstGeom>
        </p:spPr>
      </p:pic>
    </p:spTree>
    <p:extLst>
      <p:ext uri="{BB962C8B-B14F-4D97-AF65-F5344CB8AC3E}">
        <p14:creationId xmlns:p14="http://schemas.microsoft.com/office/powerpoint/2010/main" val="95199657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304800" y="274638"/>
            <a:ext cx="8610600" cy="944562"/>
          </a:xfrm>
        </p:spPr>
        <p:txBody>
          <a:bodyPr/>
          <a:lstStyle/>
          <a:p>
            <a:pPr eaLnBrk="1" hangingPunct="1"/>
            <a:r>
              <a:rPr lang="en-US" altLang="en-US" sz="4000" smtClean="0"/>
              <a:t>Removing a Node With Two Children</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3400" y="1600200"/>
            <a:ext cx="8153400" cy="4525963"/>
          </a:xfrm>
          <a:prstGeom prst="rect">
            <a:avLst/>
          </a:prstGeom>
        </p:spPr>
      </p:pic>
    </p:spTree>
    <p:extLst>
      <p:ext uri="{BB962C8B-B14F-4D97-AF65-F5344CB8AC3E}">
        <p14:creationId xmlns:p14="http://schemas.microsoft.com/office/powerpoint/2010/main" val="371825427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altLang="en-US" smtClean="0"/>
              <a:t>The Remove Node Algorithm</a:t>
            </a:r>
          </a:p>
        </p:txBody>
      </p:sp>
      <p:sp>
        <p:nvSpPr>
          <p:cNvPr id="50179" name="Text Box 5"/>
          <p:cNvSpPr txBox="1">
            <a:spLocks noChangeArrowheads="1"/>
          </p:cNvSpPr>
          <p:nvPr/>
        </p:nvSpPr>
        <p:spPr bwMode="auto">
          <a:xfrm>
            <a:off x="609600" y="1447800"/>
            <a:ext cx="7071231"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i="1" dirty="0"/>
              <a:t>removeNode </a:t>
            </a:r>
            <a:r>
              <a:rPr lang="en-US" altLang="en-US" b="1" i="1" dirty="0" smtClean="0"/>
              <a:t>(node): </a:t>
            </a:r>
            <a:r>
              <a:rPr lang="en-US" altLang="en-US" b="1" i="1" dirty="0"/>
              <a:t>returns BSTNode</a:t>
            </a:r>
            <a:endParaRPr lang="en-US" altLang="en-US" dirty="0"/>
          </a:p>
          <a:p>
            <a:pPr eaLnBrk="1" hangingPunct="1"/>
            <a:r>
              <a:rPr lang="en-US" altLang="en-US" dirty="0"/>
              <a:t>if </a:t>
            </a:r>
            <a:r>
              <a:rPr lang="en-US" altLang="en-US" dirty="0" smtClean="0"/>
              <a:t>(node.getLeft</a:t>
            </a:r>
            <a:r>
              <a:rPr lang="en-US" altLang="en-US" dirty="0"/>
              <a:t>( ) is null) AND </a:t>
            </a:r>
            <a:r>
              <a:rPr lang="en-US" altLang="en-US" dirty="0" smtClean="0"/>
              <a:t>(node.getRight</a:t>
            </a:r>
            <a:r>
              <a:rPr lang="en-US" altLang="en-US" dirty="0"/>
              <a:t>( ) is null)</a:t>
            </a:r>
          </a:p>
          <a:p>
            <a:pPr eaLnBrk="1" hangingPunct="1"/>
            <a:r>
              <a:rPr lang="en-US" altLang="en-US" dirty="0"/>
              <a:t>    return null</a:t>
            </a:r>
          </a:p>
          <a:p>
            <a:pPr eaLnBrk="1" hangingPunct="1"/>
            <a:r>
              <a:rPr lang="en-US" altLang="en-US" dirty="0"/>
              <a:t>else if </a:t>
            </a:r>
            <a:r>
              <a:rPr lang="en-US" altLang="en-US" dirty="0" smtClean="0"/>
              <a:t>node.getLeft</a:t>
            </a:r>
            <a:r>
              <a:rPr lang="en-US" altLang="en-US" dirty="0"/>
              <a:t>( ) is null</a:t>
            </a:r>
          </a:p>
          <a:p>
            <a:pPr eaLnBrk="1" hangingPunct="1"/>
            <a:r>
              <a:rPr lang="en-US" altLang="en-US" dirty="0"/>
              <a:t>    return </a:t>
            </a:r>
            <a:r>
              <a:rPr lang="en-US" altLang="en-US" dirty="0" smtClean="0"/>
              <a:t>node.getRight</a:t>
            </a:r>
            <a:r>
              <a:rPr lang="en-US" altLang="en-US" dirty="0"/>
              <a:t>( )</a:t>
            </a:r>
          </a:p>
          <a:p>
            <a:pPr eaLnBrk="1" hangingPunct="1"/>
            <a:r>
              <a:rPr lang="en-US" altLang="en-US" dirty="0"/>
              <a:t>else if </a:t>
            </a:r>
            <a:r>
              <a:rPr lang="en-US" altLang="en-US" dirty="0" smtClean="0"/>
              <a:t>node.getRight</a:t>
            </a:r>
            <a:r>
              <a:rPr lang="en-US" altLang="en-US" dirty="0"/>
              <a:t>( ) is null</a:t>
            </a:r>
          </a:p>
          <a:p>
            <a:pPr eaLnBrk="1" hangingPunct="1"/>
            <a:r>
              <a:rPr lang="en-US" altLang="en-US" dirty="0"/>
              <a:t>    return </a:t>
            </a:r>
            <a:r>
              <a:rPr lang="en-US" altLang="en-US" dirty="0" smtClean="0"/>
              <a:t>node.getLeft</a:t>
            </a:r>
            <a:r>
              <a:rPr lang="en-US" altLang="en-US" dirty="0"/>
              <a:t>( )</a:t>
            </a:r>
          </a:p>
          <a:p>
            <a:pPr eaLnBrk="1" hangingPunct="1"/>
            <a:r>
              <a:rPr lang="en-US" altLang="en-US" dirty="0"/>
              <a:t>else</a:t>
            </a:r>
          </a:p>
          <a:p>
            <a:pPr eaLnBrk="1" hangingPunct="1"/>
            <a:r>
              <a:rPr lang="en-US" altLang="en-US" dirty="0"/>
              <a:t>    Find predecessor</a:t>
            </a:r>
          </a:p>
          <a:p>
            <a:pPr eaLnBrk="1" hangingPunct="1"/>
            <a:r>
              <a:rPr lang="en-US" altLang="en-US" dirty="0"/>
              <a:t>    </a:t>
            </a:r>
            <a:r>
              <a:rPr lang="en-US" altLang="en-US" dirty="0" smtClean="0"/>
              <a:t>node.setInfo(</a:t>
            </a:r>
            <a:r>
              <a:rPr lang="en-US" altLang="en-US" dirty="0" err="1" smtClean="0"/>
              <a:t>predecessor.getInfo</a:t>
            </a:r>
            <a:r>
              <a:rPr lang="en-US" altLang="en-US" dirty="0"/>
              <a:t>( ))</a:t>
            </a:r>
          </a:p>
          <a:p>
            <a:pPr eaLnBrk="1" hangingPunct="1"/>
            <a:r>
              <a:rPr lang="en-US" altLang="en-US" dirty="0"/>
              <a:t>    </a:t>
            </a:r>
            <a:r>
              <a:rPr lang="en-US" altLang="en-US" dirty="0" smtClean="0"/>
              <a:t>node.setLeft(recRemove(</a:t>
            </a:r>
            <a:r>
              <a:rPr lang="en-US" altLang="en-US" dirty="0" err="1" smtClean="0"/>
              <a:t>predecessor.getInfo</a:t>
            </a:r>
            <a:r>
              <a:rPr lang="en-US" altLang="en-US" dirty="0"/>
              <a:t>( ), </a:t>
            </a:r>
            <a:r>
              <a:rPr lang="en-US" altLang="en-US" dirty="0" smtClean="0"/>
              <a:t>node.getLeft</a:t>
            </a:r>
            <a:r>
              <a:rPr lang="en-US" altLang="en-US" dirty="0"/>
              <a:t>( )))</a:t>
            </a:r>
          </a:p>
          <a:p>
            <a:pPr eaLnBrk="1" hangingPunct="1"/>
            <a:r>
              <a:rPr lang="en-US" altLang="en-US" dirty="0" smtClean="0"/>
              <a:t>return node</a:t>
            </a:r>
            <a:endParaRPr lang="en-US" altLang="en-US" dirty="0"/>
          </a:p>
        </p:txBody>
      </p:sp>
      <p:sp>
        <p:nvSpPr>
          <p:cNvPr id="50180" name="Text Box 6"/>
          <p:cNvSpPr txBox="1">
            <a:spLocks noChangeArrowheads="1"/>
          </p:cNvSpPr>
          <p:nvPr/>
        </p:nvSpPr>
        <p:spPr bwMode="auto">
          <a:xfrm>
            <a:off x="327277" y="5029200"/>
            <a:ext cx="7635875" cy="132343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dirty="0"/>
              <a:t>Note: We can remove one of the tests if we notice that the action taken when the left child reference is null also takes care of the case in which both child references are null. When the left child reference is null, the right child reference is returned. If the right child reference is also null, then null is returned, which is what we want if they are both null.</a:t>
            </a:r>
          </a:p>
        </p:txBody>
      </p:sp>
    </p:spTree>
    <p:extLst>
      <p:ext uri="{BB962C8B-B14F-4D97-AF65-F5344CB8AC3E}">
        <p14:creationId xmlns:p14="http://schemas.microsoft.com/office/powerpoint/2010/main" val="2474472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0180"/>
                                        </p:tgtEl>
                                        <p:attrNameLst>
                                          <p:attrName>style.visibility</p:attrName>
                                        </p:attrNameLst>
                                      </p:cBhvr>
                                      <p:to>
                                        <p:strVal val="visible"/>
                                      </p:to>
                                    </p:set>
                                    <p:anim calcmode="lin" valueType="num">
                                      <p:cBhvr>
                                        <p:cTn id="7" dur="1000" fill="hold"/>
                                        <p:tgtEl>
                                          <p:spTgt spid="50180"/>
                                        </p:tgtEl>
                                        <p:attrNameLst>
                                          <p:attrName>ppt_w</p:attrName>
                                        </p:attrNameLst>
                                      </p:cBhvr>
                                      <p:tavLst>
                                        <p:tav tm="0">
                                          <p:val>
                                            <p:fltVal val="0"/>
                                          </p:val>
                                        </p:tav>
                                        <p:tav tm="100000">
                                          <p:val>
                                            <p:strVal val="#ppt_w"/>
                                          </p:val>
                                        </p:tav>
                                      </p:tavLst>
                                    </p:anim>
                                    <p:anim calcmode="lin" valueType="num">
                                      <p:cBhvr>
                                        <p:cTn id="8" dur="1000" fill="hold"/>
                                        <p:tgtEl>
                                          <p:spTgt spid="50180"/>
                                        </p:tgtEl>
                                        <p:attrNameLst>
                                          <p:attrName>ppt_h</p:attrName>
                                        </p:attrNameLst>
                                      </p:cBhvr>
                                      <p:tavLst>
                                        <p:tav tm="0">
                                          <p:val>
                                            <p:fltVal val="0"/>
                                          </p:val>
                                        </p:tav>
                                        <p:tav tm="100000">
                                          <p:val>
                                            <p:strVal val="#ppt_h"/>
                                          </p:val>
                                        </p:tav>
                                      </p:tavLst>
                                    </p:anim>
                                    <p:anim calcmode="lin" valueType="num">
                                      <p:cBhvr>
                                        <p:cTn id="9" dur="1000" fill="hold"/>
                                        <p:tgtEl>
                                          <p:spTgt spid="50180"/>
                                        </p:tgtEl>
                                        <p:attrNameLst>
                                          <p:attrName>style.rotation</p:attrName>
                                        </p:attrNameLst>
                                      </p:cBhvr>
                                      <p:tavLst>
                                        <p:tav tm="0">
                                          <p:val>
                                            <p:fltVal val="90"/>
                                          </p:val>
                                        </p:tav>
                                        <p:tav tm="100000">
                                          <p:val>
                                            <p:fltVal val="0"/>
                                          </p:val>
                                        </p:tav>
                                      </p:tavLst>
                                    </p:anim>
                                    <p:animEffect transition="in" filter="fade">
                                      <p:cBhvr>
                                        <p:cTn id="10" dur="1000"/>
                                        <p:tgtEl>
                                          <p:spTgt spid="50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altLang="en-US" smtClean="0"/>
              <a:t>The removeNode method</a:t>
            </a:r>
          </a:p>
        </p:txBody>
      </p:sp>
      <p:sp>
        <p:nvSpPr>
          <p:cNvPr id="51203" name="Text Box 6"/>
          <p:cNvSpPr txBox="1">
            <a:spLocks noChangeArrowheads="1"/>
          </p:cNvSpPr>
          <p:nvPr/>
        </p:nvSpPr>
        <p:spPr bwMode="auto">
          <a:xfrm>
            <a:off x="304800" y="1524000"/>
            <a:ext cx="8610600"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b="1" dirty="0">
                <a:latin typeface="Courier New" panose="02070309020205020404" pitchFamily="49" charset="0"/>
              </a:rPr>
              <a:t>private BSTNode&lt;T&gt; removeNode(BSTNode&lt;T&gt; </a:t>
            </a:r>
            <a:r>
              <a:rPr lang="en-US" altLang="en-US" sz="1400" b="1" dirty="0" smtClean="0">
                <a:latin typeface="Courier New" panose="02070309020205020404" pitchFamily="49" charset="0"/>
              </a:rPr>
              <a:t>node)</a:t>
            </a:r>
            <a:endParaRPr lang="en-US" altLang="en-US" sz="1400" b="1" dirty="0">
              <a:latin typeface="Courier New" panose="02070309020205020404" pitchFamily="49" charset="0"/>
            </a:endParaRPr>
          </a:p>
          <a:p>
            <a:pPr eaLnBrk="1" hangingPunct="1"/>
            <a:r>
              <a:rPr lang="en-US" altLang="en-US" sz="1400" b="1" dirty="0">
                <a:latin typeface="Courier New" panose="02070309020205020404" pitchFamily="49" charset="0"/>
              </a:rPr>
              <a:t>// Removes the information at </a:t>
            </a:r>
            <a:r>
              <a:rPr lang="en-US" altLang="en-US" sz="1400" b="1" dirty="0" smtClean="0">
                <a:latin typeface="Courier New" panose="02070309020205020404" pitchFamily="49" charset="0"/>
              </a:rPr>
              <a:t>node from the tree.</a:t>
            </a:r>
          </a:p>
          <a:p>
            <a:pPr eaLnBrk="1" hangingPunct="1"/>
            <a:r>
              <a:rPr lang="en-US" altLang="en-US" sz="1400" b="1" dirty="0" smtClean="0">
                <a:latin typeface="Courier New" panose="02070309020205020404" pitchFamily="49" charset="0"/>
              </a:rPr>
              <a:t>{</a:t>
            </a:r>
            <a:endParaRPr lang="en-US" altLang="en-US" sz="1400" b="1" dirty="0">
              <a:latin typeface="Courier New" panose="02070309020205020404" pitchFamily="49" charset="0"/>
            </a:endParaRPr>
          </a:p>
          <a:p>
            <a:pPr eaLnBrk="1" hangingPunct="1"/>
            <a:r>
              <a:rPr lang="en-US" altLang="en-US" sz="1400" b="1" dirty="0">
                <a:latin typeface="Courier New" panose="02070309020205020404" pitchFamily="49" charset="0"/>
              </a:rPr>
              <a:t>  T data</a:t>
            </a:r>
            <a:r>
              <a:rPr lang="en-US" altLang="en-US" sz="1400" b="1" dirty="0" smtClean="0">
                <a:latin typeface="Courier New" panose="02070309020205020404" pitchFamily="49" charset="0"/>
              </a:rPr>
              <a:t>;</a:t>
            </a:r>
            <a:endParaRPr lang="en-US" altLang="en-US" sz="1400" b="1" dirty="0">
              <a:latin typeface="Courier New" panose="02070309020205020404" pitchFamily="49" charset="0"/>
            </a:endParaRPr>
          </a:p>
          <a:p>
            <a:pPr eaLnBrk="1" hangingPunct="1"/>
            <a:r>
              <a:rPr lang="en-US" altLang="en-US" sz="1400" b="1" dirty="0">
                <a:latin typeface="Courier New" panose="02070309020205020404" pitchFamily="49" charset="0"/>
              </a:rPr>
              <a:t>  if </a:t>
            </a:r>
            <a:r>
              <a:rPr lang="en-US" altLang="en-US" sz="1400" b="1" dirty="0" smtClean="0">
                <a:latin typeface="Courier New" panose="02070309020205020404" pitchFamily="49" charset="0"/>
              </a:rPr>
              <a:t>(node.getLeft</a:t>
            </a:r>
            <a:r>
              <a:rPr lang="en-US" altLang="en-US" sz="1400" b="1" dirty="0">
                <a:latin typeface="Courier New" panose="02070309020205020404" pitchFamily="49" charset="0"/>
              </a:rPr>
              <a:t>() == null)</a:t>
            </a:r>
          </a:p>
          <a:p>
            <a:pPr eaLnBrk="1" hangingPunct="1"/>
            <a:r>
              <a:rPr lang="en-US" altLang="en-US" sz="1400" b="1" dirty="0">
                <a:latin typeface="Courier New" panose="02070309020205020404" pitchFamily="49" charset="0"/>
              </a:rPr>
              <a:t>    return </a:t>
            </a:r>
            <a:r>
              <a:rPr lang="en-US" altLang="en-US" sz="1400" b="1" dirty="0" smtClean="0">
                <a:latin typeface="Courier New" panose="02070309020205020404" pitchFamily="49" charset="0"/>
              </a:rPr>
              <a:t>node.getRight</a:t>
            </a:r>
            <a:r>
              <a:rPr lang="en-US" altLang="en-US" sz="1400" b="1" dirty="0">
                <a:latin typeface="Courier New" panose="02070309020205020404" pitchFamily="49" charset="0"/>
              </a:rPr>
              <a:t>();</a:t>
            </a:r>
          </a:p>
          <a:p>
            <a:pPr eaLnBrk="1" hangingPunct="1"/>
            <a:r>
              <a:rPr lang="en-US" altLang="en-US" sz="1400" b="1" dirty="0">
                <a:latin typeface="Courier New" panose="02070309020205020404" pitchFamily="49" charset="0"/>
              </a:rPr>
              <a:t>  else if </a:t>
            </a:r>
            <a:r>
              <a:rPr lang="en-US" altLang="en-US" sz="1400" b="1" dirty="0" smtClean="0">
                <a:latin typeface="Courier New" panose="02070309020205020404" pitchFamily="49" charset="0"/>
              </a:rPr>
              <a:t>(node.getRight</a:t>
            </a:r>
            <a:r>
              <a:rPr lang="en-US" altLang="en-US" sz="1400" b="1" dirty="0">
                <a:latin typeface="Courier New" panose="02070309020205020404" pitchFamily="49" charset="0"/>
              </a:rPr>
              <a:t>() == null) </a:t>
            </a:r>
          </a:p>
          <a:p>
            <a:pPr eaLnBrk="1" hangingPunct="1"/>
            <a:r>
              <a:rPr lang="en-US" altLang="en-US" sz="1400" b="1" dirty="0">
                <a:latin typeface="Courier New" panose="02070309020205020404" pitchFamily="49" charset="0"/>
              </a:rPr>
              <a:t>    return </a:t>
            </a:r>
            <a:r>
              <a:rPr lang="en-US" altLang="en-US" sz="1400" b="1" dirty="0" smtClean="0">
                <a:latin typeface="Courier New" panose="02070309020205020404" pitchFamily="49" charset="0"/>
              </a:rPr>
              <a:t>node.getLeft</a:t>
            </a:r>
            <a:r>
              <a:rPr lang="en-US" altLang="en-US" sz="1400" b="1" dirty="0">
                <a:latin typeface="Courier New" panose="02070309020205020404" pitchFamily="49" charset="0"/>
              </a:rPr>
              <a:t>();</a:t>
            </a:r>
          </a:p>
          <a:p>
            <a:pPr eaLnBrk="1" hangingPunct="1"/>
            <a:r>
              <a:rPr lang="en-US" altLang="en-US" sz="1400" b="1" dirty="0">
                <a:latin typeface="Courier New" panose="02070309020205020404" pitchFamily="49" charset="0"/>
              </a:rPr>
              <a:t>  else</a:t>
            </a:r>
          </a:p>
          <a:p>
            <a:pPr eaLnBrk="1" hangingPunct="1"/>
            <a:r>
              <a:rPr lang="en-US" altLang="en-US" sz="1400" b="1" dirty="0">
                <a:latin typeface="Courier New" panose="02070309020205020404" pitchFamily="49" charset="0"/>
              </a:rPr>
              <a:t>  {</a:t>
            </a:r>
          </a:p>
          <a:p>
            <a:pPr eaLnBrk="1" hangingPunct="1"/>
            <a:r>
              <a:rPr lang="en-US" altLang="en-US" sz="1400" b="1" dirty="0">
                <a:latin typeface="Courier New" panose="02070309020205020404" pitchFamily="49" charset="0"/>
              </a:rPr>
              <a:t>    data = </a:t>
            </a:r>
            <a:r>
              <a:rPr lang="en-US" altLang="en-US" sz="1400" b="1" dirty="0" smtClean="0">
                <a:latin typeface="Courier New" panose="02070309020205020404" pitchFamily="49" charset="0"/>
              </a:rPr>
              <a:t>getPredecessor(node.getLeft</a:t>
            </a:r>
            <a:r>
              <a:rPr lang="en-US" altLang="en-US" sz="1400" b="1" dirty="0">
                <a:latin typeface="Courier New" panose="02070309020205020404" pitchFamily="49" charset="0"/>
              </a:rPr>
              <a:t>());</a:t>
            </a:r>
          </a:p>
          <a:p>
            <a:pPr eaLnBrk="1" hangingPunct="1"/>
            <a:r>
              <a:rPr lang="en-US" altLang="en-US" sz="1400" b="1" dirty="0">
                <a:latin typeface="Courier New" panose="02070309020205020404" pitchFamily="49" charset="0"/>
              </a:rPr>
              <a:t>    </a:t>
            </a:r>
            <a:r>
              <a:rPr lang="en-US" altLang="en-US" sz="1400" b="1" dirty="0" smtClean="0">
                <a:latin typeface="Courier New" panose="02070309020205020404" pitchFamily="49" charset="0"/>
              </a:rPr>
              <a:t>node.setInfo(data</a:t>
            </a:r>
            <a:r>
              <a:rPr lang="en-US" altLang="en-US" sz="1400" b="1" dirty="0">
                <a:latin typeface="Courier New" panose="02070309020205020404" pitchFamily="49" charset="0"/>
              </a:rPr>
              <a:t>);</a:t>
            </a:r>
          </a:p>
          <a:p>
            <a:pPr eaLnBrk="1" hangingPunct="1"/>
            <a:r>
              <a:rPr lang="en-US" altLang="en-US" sz="1400" b="1" dirty="0">
                <a:latin typeface="Courier New" panose="02070309020205020404" pitchFamily="49" charset="0"/>
              </a:rPr>
              <a:t>    </a:t>
            </a:r>
            <a:r>
              <a:rPr lang="en-US" altLang="en-US" sz="1400" b="1" dirty="0" smtClean="0">
                <a:latin typeface="Courier New" panose="02070309020205020404" pitchFamily="49" charset="0"/>
              </a:rPr>
              <a:t>node.setLeft(recRemove(data</a:t>
            </a:r>
            <a:r>
              <a:rPr lang="en-US" altLang="en-US" sz="1400" b="1" dirty="0">
                <a:latin typeface="Courier New" panose="02070309020205020404" pitchFamily="49" charset="0"/>
              </a:rPr>
              <a:t>, </a:t>
            </a:r>
            <a:r>
              <a:rPr lang="en-US" altLang="en-US" sz="1400" b="1" dirty="0" smtClean="0">
                <a:latin typeface="Courier New" panose="02070309020205020404" pitchFamily="49" charset="0"/>
              </a:rPr>
              <a:t>node.getLeft</a:t>
            </a:r>
            <a:r>
              <a:rPr lang="en-US" altLang="en-US" sz="1400" b="1" dirty="0">
                <a:latin typeface="Courier New" panose="02070309020205020404" pitchFamily="49" charset="0"/>
              </a:rPr>
              <a:t>())); </a:t>
            </a:r>
          </a:p>
          <a:p>
            <a:pPr eaLnBrk="1" hangingPunct="1"/>
            <a:r>
              <a:rPr lang="en-US" altLang="en-US" sz="1400" b="1" dirty="0">
                <a:latin typeface="Courier New" panose="02070309020205020404" pitchFamily="49" charset="0"/>
              </a:rPr>
              <a:t>    return </a:t>
            </a:r>
            <a:r>
              <a:rPr lang="en-US" altLang="en-US" sz="1400" b="1" dirty="0" smtClean="0">
                <a:latin typeface="Courier New" panose="02070309020205020404" pitchFamily="49" charset="0"/>
              </a:rPr>
              <a:t>node;</a:t>
            </a:r>
            <a:endParaRPr lang="en-US" altLang="en-US" sz="1400" b="1" dirty="0">
              <a:latin typeface="Courier New" panose="02070309020205020404" pitchFamily="49" charset="0"/>
            </a:endParaRPr>
          </a:p>
          <a:p>
            <a:pPr eaLnBrk="1" hangingPunct="1"/>
            <a:r>
              <a:rPr lang="en-US" altLang="en-US" sz="1400" b="1" dirty="0">
                <a:latin typeface="Courier New" panose="02070309020205020404" pitchFamily="49" charset="0"/>
              </a:rPr>
              <a:t>  }</a:t>
            </a:r>
          </a:p>
          <a:p>
            <a:pPr eaLnBrk="1" hangingPunct="1"/>
            <a:r>
              <a:rPr lang="en-US" altLang="en-US" sz="1400" b="1" dirty="0">
                <a:latin typeface="Courier New" panose="02070309020205020404" pitchFamily="49" charset="0"/>
              </a:rPr>
              <a:t>} </a:t>
            </a:r>
          </a:p>
        </p:txBody>
      </p:sp>
    </p:spTree>
    <p:extLst>
      <p:ext uri="{BB962C8B-B14F-4D97-AF65-F5344CB8AC3E}">
        <p14:creationId xmlns:p14="http://schemas.microsoft.com/office/powerpoint/2010/main" val="251394931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altLang="en-US" smtClean="0"/>
              <a:t>The </a:t>
            </a:r>
            <a:r>
              <a:rPr lang="en-US" altLang="en-US" smtClean="0">
                <a:latin typeface="Courier New" panose="02070309020205020404" pitchFamily="49" charset="0"/>
              </a:rPr>
              <a:t>getPredecessor</a:t>
            </a:r>
            <a:r>
              <a:rPr lang="en-US" altLang="en-US" smtClean="0"/>
              <a:t> method</a:t>
            </a:r>
          </a:p>
        </p:txBody>
      </p:sp>
      <p:sp>
        <p:nvSpPr>
          <p:cNvPr id="52227" name="Rectangle 6"/>
          <p:cNvSpPr>
            <a:spLocks noGrp="1" noChangeArrowheads="1"/>
          </p:cNvSpPr>
          <p:nvPr>
            <p:ph type="body" idx="1"/>
          </p:nvPr>
        </p:nvSpPr>
        <p:spPr/>
        <p:txBody>
          <a:bodyPr/>
          <a:lstStyle/>
          <a:p>
            <a:pPr eaLnBrk="1" hangingPunct="1">
              <a:lnSpc>
                <a:spcPct val="80000"/>
              </a:lnSpc>
            </a:pPr>
            <a:r>
              <a:rPr lang="en-US" altLang="en-US" sz="2400" dirty="0" smtClean="0"/>
              <a:t>The logical predecessor is the maximum value in node’s left subtree.</a:t>
            </a:r>
          </a:p>
          <a:p>
            <a:pPr eaLnBrk="1" hangingPunct="1">
              <a:lnSpc>
                <a:spcPct val="80000"/>
              </a:lnSpc>
            </a:pPr>
            <a:r>
              <a:rPr lang="en-US" altLang="en-US" sz="2400" dirty="0" smtClean="0"/>
              <a:t>The maximum value in a binary search tree is in its rightmost node.</a:t>
            </a:r>
          </a:p>
          <a:p>
            <a:pPr eaLnBrk="1" hangingPunct="1">
              <a:lnSpc>
                <a:spcPct val="80000"/>
              </a:lnSpc>
            </a:pPr>
            <a:r>
              <a:rPr lang="en-US" altLang="en-US" sz="2400" dirty="0" smtClean="0"/>
              <a:t>Therefore, given node’s left subtree, we just keep moving right until the right child is null. </a:t>
            </a:r>
          </a:p>
          <a:p>
            <a:pPr eaLnBrk="1" hangingPunct="1">
              <a:lnSpc>
                <a:spcPct val="80000"/>
              </a:lnSpc>
            </a:pPr>
            <a:r>
              <a:rPr lang="en-US" altLang="en-US" sz="2400" dirty="0" smtClean="0"/>
              <a:t>When this occurs, we return the info reference of the node. </a:t>
            </a:r>
          </a:p>
          <a:p>
            <a:pPr lvl="1" eaLnBrk="1" hangingPunct="1">
              <a:lnSpc>
                <a:spcPct val="80000"/>
              </a:lnSpc>
              <a:buFontTx/>
              <a:buNone/>
            </a:pPr>
            <a:endParaRPr lang="en-US" altLang="en-US" sz="1400" dirty="0" smtClean="0">
              <a:latin typeface="Courier New" panose="02070309020205020404" pitchFamily="49" charset="0"/>
            </a:endParaRPr>
          </a:p>
          <a:p>
            <a:pPr lvl="1" eaLnBrk="1" hangingPunct="1">
              <a:lnSpc>
                <a:spcPct val="80000"/>
              </a:lnSpc>
              <a:buFontTx/>
              <a:buNone/>
            </a:pPr>
            <a:r>
              <a:rPr lang="en-US" altLang="en-US" sz="1400" b="1" dirty="0" smtClean="0">
                <a:latin typeface="Courier New" panose="02070309020205020404" pitchFamily="49" charset="0"/>
              </a:rPr>
              <a:t>private T getPredecessor(BSTNode&lt;T&gt; subtree)</a:t>
            </a:r>
          </a:p>
          <a:p>
            <a:pPr lvl="1" eaLnBrk="1" hangingPunct="1">
              <a:lnSpc>
                <a:spcPct val="80000"/>
              </a:lnSpc>
              <a:buFontTx/>
              <a:buNone/>
            </a:pPr>
            <a:r>
              <a:rPr lang="en-US" altLang="en-US" sz="1400" b="1" dirty="0" smtClean="0">
                <a:latin typeface="Courier New" panose="02070309020205020404" pitchFamily="49" charset="0"/>
              </a:rPr>
              <a:t>// Returns the information held in the rightmost node of subtree</a:t>
            </a:r>
          </a:p>
          <a:p>
            <a:pPr lvl="1" eaLnBrk="1" hangingPunct="1">
              <a:lnSpc>
                <a:spcPct val="80000"/>
              </a:lnSpc>
              <a:buFontTx/>
              <a:buNone/>
            </a:pPr>
            <a:r>
              <a:rPr lang="en-US" altLang="en-US" sz="1400" b="1" dirty="0" smtClean="0">
                <a:latin typeface="Courier New" panose="02070309020205020404" pitchFamily="49" charset="0"/>
              </a:rPr>
              <a:t>{</a:t>
            </a:r>
          </a:p>
          <a:p>
            <a:pPr lvl="1" eaLnBrk="1" hangingPunct="1">
              <a:lnSpc>
                <a:spcPct val="80000"/>
              </a:lnSpc>
              <a:buFontTx/>
              <a:buNone/>
            </a:pPr>
            <a:r>
              <a:rPr lang="en-US" altLang="en-US" sz="1400" b="1" dirty="0">
                <a:latin typeface="Courier New" panose="02070309020205020404" pitchFamily="49" charset="0"/>
              </a:rPr>
              <a:t> </a:t>
            </a:r>
            <a:r>
              <a:rPr lang="en-US" altLang="en-US" sz="1400" b="1" dirty="0" smtClean="0">
                <a:latin typeface="Courier New" panose="02070309020205020404" pitchFamily="49" charset="0"/>
              </a:rPr>
              <a:t> BSTNode temp = subtree;</a:t>
            </a:r>
          </a:p>
          <a:p>
            <a:pPr lvl="1" eaLnBrk="1" hangingPunct="1">
              <a:lnSpc>
                <a:spcPct val="80000"/>
              </a:lnSpc>
              <a:buFontTx/>
              <a:buNone/>
            </a:pPr>
            <a:r>
              <a:rPr lang="en-US" altLang="en-US" sz="1400" b="1" dirty="0" smtClean="0">
                <a:latin typeface="Courier New" panose="02070309020205020404" pitchFamily="49" charset="0"/>
              </a:rPr>
              <a:t>  while (</a:t>
            </a:r>
            <a:r>
              <a:rPr lang="en-US" altLang="en-US" sz="1400" b="1" dirty="0" err="1" smtClean="0">
                <a:latin typeface="Courier New" panose="02070309020205020404" pitchFamily="49" charset="0"/>
              </a:rPr>
              <a:t>temp.getRight</a:t>
            </a:r>
            <a:r>
              <a:rPr lang="en-US" altLang="en-US" sz="1400" b="1" dirty="0" smtClean="0">
                <a:latin typeface="Courier New" panose="02070309020205020404" pitchFamily="49" charset="0"/>
              </a:rPr>
              <a:t>() != null)</a:t>
            </a:r>
          </a:p>
          <a:p>
            <a:pPr lvl="1" eaLnBrk="1" hangingPunct="1">
              <a:lnSpc>
                <a:spcPct val="80000"/>
              </a:lnSpc>
              <a:buFontTx/>
              <a:buNone/>
            </a:pPr>
            <a:r>
              <a:rPr lang="en-US" altLang="en-US" sz="1400" b="1" dirty="0" smtClean="0">
                <a:latin typeface="Courier New" panose="02070309020205020404" pitchFamily="49" charset="0"/>
              </a:rPr>
              <a:t>    temp = </a:t>
            </a:r>
            <a:r>
              <a:rPr lang="en-US" altLang="en-US" sz="1400" b="1" dirty="0" err="1" smtClean="0">
                <a:latin typeface="Courier New" panose="02070309020205020404" pitchFamily="49" charset="0"/>
              </a:rPr>
              <a:t>temp.getRight</a:t>
            </a:r>
            <a:r>
              <a:rPr lang="en-US" altLang="en-US" sz="1400" b="1" dirty="0" smtClean="0">
                <a:latin typeface="Courier New" panose="02070309020205020404" pitchFamily="49" charset="0"/>
              </a:rPr>
              <a:t>();</a:t>
            </a:r>
          </a:p>
          <a:p>
            <a:pPr lvl="1" eaLnBrk="1" hangingPunct="1">
              <a:lnSpc>
                <a:spcPct val="80000"/>
              </a:lnSpc>
              <a:buFontTx/>
              <a:buNone/>
            </a:pPr>
            <a:r>
              <a:rPr lang="en-US" altLang="en-US" sz="1400" b="1" dirty="0" smtClean="0">
                <a:latin typeface="Courier New" panose="02070309020205020404" pitchFamily="49" charset="0"/>
              </a:rPr>
              <a:t>  return </a:t>
            </a:r>
            <a:r>
              <a:rPr lang="en-US" altLang="en-US" sz="1400" b="1" dirty="0" err="1" smtClean="0">
                <a:latin typeface="Courier New" panose="02070309020205020404" pitchFamily="49" charset="0"/>
              </a:rPr>
              <a:t>temp.getInfo</a:t>
            </a:r>
            <a:r>
              <a:rPr lang="en-US" altLang="en-US" sz="1400" b="1" dirty="0" smtClean="0">
                <a:latin typeface="Courier New" panose="02070309020205020404" pitchFamily="49" charset="0"/>
              </a:rPr>
              <a:t>();</a:t>
            </a:r>
          </a:p>
          <a:p>
            <a:pPr lvl="1" eaLnBrk="1" hangingPunct="1">
              <a:lnSpc>
                <a:spcPct val="80000"/>
              </a:lnSpc>
              <a:buFontTx/>
              <a:buNone/>
            </a:pPr>
            <a:r>
              <a:rPr lang="en-US" altLang="en-US" sz="1400" b="1" dirty="0" smtClean="0">
                <a:latin typeface="Courier New" panose="02070309020205020404" pitchFamily="49" charset="0"/>
              </a:rPr>
              <a:t>}</a:t>
            </a:r>
          </a:p>
        </p:txBody>
      </p:sp>
    </p:spTree>
    <p:extLst>
      <p:ext uri="{BB962C8B-B14F-4D97-AF65-F5344CB8AC3E}">
        <p14:creationId xmlns:p14="http://schemas.microsoft.com/office/powerpoint/2010/main" val="299451779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57200"/>
            <a:ext cx="3124200" cy="1143000"/>
          </a:xfrm>
        </p:spPr>
        <p:txBody>
          <a:bodyPr/>
          <a:lstStyle/>
          <a:p>
            <a:r>
              <a:rPr lang="en-US" sz="3600" dirty="0" smtClean="0"/>
              <a:t>Our Binary Search Tree Architecture</a:t>
            </a:r>
            <a:endParaRPr lang="en-US" sz="36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62400" y="228600"/>
            <a:ext cx="4495800" cy="5993473"/>
          </a:xfrm>
          <a:prstGeom prst="rect">
            <a:avLst/>
          </a:prstGeom>
        </p:spPr>
      </p:pic>
    </p:spTree>
    <p:extLst>
      <p:ext uri="{BB962C8B-B14F-4D97-AF65-F5344CB8AC3E}">
        <p14:creationId xmlns:p14="http://schemas.microsoft.com/office/powerpoint/2010/main" val="213598533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US" altLang="en-US" sz="4000" dirty="0"/>
              <a:t>7.8 Binary Search Tree Performance</a:t>
            </a:r>
          </a:p>
        </p:txBody>
      </p:sp>
      <p:sp>
        <p:nvSpPr>
          <p:cNvPr id="64515" name="Rectangle 3"/>
          <p:cNvSpPr>
            <a:spLocks noGrp="1" noChangeArrowheads="1"/>
          </p:cNvSpPr>
          <p:nvPr>
            <p:ph type="body" idx="1"/>
          </p:nvPr>
        </p:nvSpPr>
        <p:spPr/>
        <p:txBody>
          <a:bodyPr/>
          <a:lstStyle/>
          <a:p>
            <a:pPr eaLnBrk="1" hangingPunct="1"/>
            <a:r>
              <a:rPr lang="en-US" altLang="en-US" sz="2400" dirty="0"/>
              <a:t>A binary search tree is an appropriate structure for many of the same applications </a:t>
            </a:r>
            <a:r>
              <a:rPr lang="en-US" altLang="en-US" sz="2400" dirty="0" smtClean="0"/>
              <a:t>discussed </a:t>
            </a:r>
            <a:r>
              <a:rPr lang="en-US" altLang="en-US" sz="2400" dirty="0"/>
              <a:t>previously in conjunction with </a:t>
            </a:r>
            <a:r>
              <a:rPr lang="en-US" altLang="en-US" sz="2400" dirty="0" smtClean="0"/>
              <a:t>sorted </a:t>
            </a:r>
            <a:r>
              <a:rPr lang="en-US" altLang="en-US" sz="2400" dirty="0"/>
              <a:t>lists. </a:t>
            </a:r>
            <a:endParaRPr lang="en-US" altLang="en-US" sz="2400" dirty="0" smtClean="0"/>
          </a:p>
          <a:p>
            <a:pPr eaLnBrk="1" hangingPunct="1"/>
            <a:r>
              <a:rPr lang="en-US" altLang="en-US" sz="2400" dirty="0" smtClean="0"/>
              <a:t>Similar </a:t>
            </a:r>
            <a:r>
              <a:rPr lang="en-US" altLang="en-US" sz="2400" dirty="0"/>
              <a:t>to a sorted </a:t>
            </a:r>
            <a:r>
              <a:rPr lang="en-US" altLang="en-US" sz="2400" dirty="0" smtClean="0"/>
              <a:t>array-based list</a:t>
            </a:r>
            <a:r>
              <a:rPr lang="en-US" altLang="en-US" sz="2400" dirty="0"/>
              <a:t>, it can be searched quickly, using a binary search. </a:t>
            </a:r>
            <a:endParaRPr lang="en-US" altLang="en-US" sz="2400" dirty="0" smtClean="0"/>
          </a:p>
          <a:p>
            <a:pPr eaLnBrk="1" hangingPunct="1"/>
            <a:r>
              <a:rPr lang="en-US" altLang="en-US" sz="2400" dirty="0" smtClean="0"/>
              <a:t>Similar </a:t>
            </a:r>
            <a:r>
              <a:rPr lang="en-US" altLang="en-US" sz="2400" dirty="0"/>
              <a:t>to a linked list, it allows </a:t>
            </a:r>
            <a:r>
              <a:rPr lang="en-US" altLang="en-US" sz="2400" dirty="0" smtClean="0"/>
              <a:t>insertions </a:t>
            </a:r>
            <a:r>
              <a:rPr lang="en-US" altLang="en-US" sz="2400" dirty="0"/>
              <a:t>and removals without having to move large amounts of data. </a:t>
            </a:r>
            <a:endParaRPr lang="en-US" altLang="en-US" sz="2400" dirty="0" smtClean="0"/>
          </a:p>
          <a:p>
            <a:pPr eaLnBrk="1" hangingPunct="1"/>
            <a:r>
              <a:rPr lang="en-US" altLang="en-US" sz="2400" dirty="0" smtClean="0"/>
              <a:t>There is a space cost - the </a:t>
            </a:r>
            <a:r>
              <a:rPr lang="en-US" altLang="en-US" sz="2400" dirty="0"/>
              <a:t>binary search tree, with its extra reference in each </a:t>
            </a:r>
            <a:r>
              <a:rPr lang="en-US" altLang="en-US" sz="2400" dirty="0" smtClean="0"/>
              <a:t>node</a:t>
            </a:r>
            <a:r>
              <a:rPr lang="en-US" altLang="en-US" sz="2400" dirty="0"/>
              <a:t>, takes up more memory space than a singly linked list</a:t>
            </a:r>
            <a:r>
              <a:rPr lang="en-US" altLang="en-US" sz="2400" dirty="0" smtClean="0"/>
              <a:t>.</a:t>
            </a:r>
          </a:p>
        </p:txBody>
      </p:sp>
    </p:spTree>
    <p:extLst>
      <p:ext uri="{BB962C8B-B14F-4D97-AF65-F5344CB8AC3E}">
        <p14:creationId xmlns:p14="http://schemas.microsoft.com/office/powerpoint/2010/main" val="185168308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457200" y="274638"/>
            <a:ext cx="8229600" cy="868362"/>
          </a:xfrm>
        </p:spPr>
        <p:txBody>
          <a:bodyPr/>
          <a:lstStyle/>
          <a:p>
            <a:pPr eaLnBrk="1" hangingPunct="1"/>
            <a:r>
              <a:rPr lang="en-US" altLang="en-US" sz="4000" dirty="0"/>
              <a:t>Text Analysis Experiment Revisited</a:t>
            </a:r>
          </a:p>
        </p:txBody>
      </p:sp>
      <p:sp>
        <p:nvSpPr>
          <p:cNvPr id="64515" name="Rectangle 3"/>
          <p:cNvSpPr>
            <a:spLocks noGrp="1" noChangeArrowheads="1"/>
          </p:cNvSpPr>
          <p:nvPr>
            <p:ph type="body" idx="1"/>
          </p:nvPr>
        </p:nvSpPr>
        <p:spPr/>
        <p:txBody>
          <a:bodyPr/>
          <a:lstStyle/>
          <a:p>
            <a:pPr marL="0" indent="0" eaLnBrk="1" hangingPunct="1">
              <a:buNone/>
            </a:pPr>
            <a:r>
              <a:rPr lang="en-US" altLang="en-US" sz="2800" dirty="0" smtClean="0"/>
              <a:t>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389063"/>
            <a:ext cx="8229600" cy="4846320"/>
          </a:xfrm>
          <a:prstGeom prst="rect">
            <a:avLst/>
          </a:prstGeom>
        </p:spPr>
      </p:pic>
    </p:spTree>
    <p:extLst>
      <p:ext uri="{BB962C8B-B14F-4D97-AF65-F5344CB8AC3E}">
        <p14:creationId xmlns:p14="http://schemas.microsoft.com/office/powerpoint/2010/main" val="233602761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4000" dirty="0"/>
              <a:t>Text Analysis Experiment Revisited</a:t>
            </a:r>
            <a:endParaRPr lang="en-US" sz="4000" dirty="0"/>
          </a:p>
        </p:txBody>
      </p:sp>
      <p:sp>
        <p:nvSpPr>
          <p:cNvPr id="3" name="Content Placeholder 2"/>
          <p:cNvSpPr>
            <a:spLocks noGrp="1"/>
          </p:cNvSpPr>
          <p:nvPr>
            <p:ph idx="1"/>
          </p:nvPr>
        </p:nvSpPr>
        <p:spPr/>
        <p:txBody>
          <a:bodyPr/>
          <a:lstStyle/>
          <a:p>
            <a:r>
              <a:rPr lang="en-US" sz="2800" dirty="0" smtClean="0"/>
              <a:t>Due to operation complexity, performance </a:t>
            </a:r>
            <a:r>
              <a:rPr lang="en-US" sz="2800" dirty="0"/>
              <a:t>gains from the binary search tree </a:t>
            </a:r>
            <a:r>
              <a:rPr lang="en-US" sz="2800" dirty="0" smtClean="0"/>
              <a:t>are </a:t>
            </a:r>
            <a:r>
              <a:rPr lang="en-US" sz="2800" dirty="0"/>
              <a:t>only clearly evident as the size of the file </a:t>
            </a:r>
            <a:r>
              <a:rPr lang="en-US" sz="2800" dirty="0" smtClean="0"/>
              <a:t>increases.</a:t>
            </a:r>
          </a:p>
          <a:p>
            <a:r>
              <a:rPr lang="en-US" sz="2800" dirty="0" smtClean="0"/>
              <a:t>The </a:t>
            </a:r>
            <a:r>
              <a:rPr lang="en-US" sz="2800" dirty="0"/>
              <a:t>table also reveals a serious issue when the binary search tree structure is </a:t>
            </a:r>
            <a:r>
              <a:rPr lang="en-US" sz="2800" dirty="0" smtClean="0"/>
              <a:t>used </a:t>
            </a:r>
            <a:r>
              <a:rPr lang="en-US" sz="2800" dirty="0"/>
              <a:t>for the Linux Word file. The application bombs—it stops executing </a:t>
            </a:r>
            <a:r>
              <a:rPr lang="en-US" sz="2800" dirty="0" smtClean="0"/>
              <a:t>and </a:t>
            </a:r>
            <a:r>
              <a:rPr lang="en-US" sz="2800" dirty="0"/>
              <a:t>reports a “Stack overflow </a:t>
            </a:r>
            <a:r>
              <a:rPr lang="en-US" sz="2800" dirty="0" smtClean="0"/>
              <a:t>error.”</a:t>
            </a:r>
          </a:p>
          <a:p>
            <a:r>
              <a:rPr lang="en-US" sz="2800" dirty="0" smtClean="0"/>
              <a:t>The problem is that </a:t>
            </a:r>
            <a:r>
              <a:rPr lang="en-US" sz="2800" dirty="0"/>
              <a:t>the underlying tree is completely skewed. </a:t>
            </a:r>
          </a:p>
        </p:txBody>
      </p:sp>
    </p:spTree>
    <p:extLst>
      <p:ext uri="{BB962C8B-B14F-4D97-AF65-F5344CB8AC3E}">
        <p14:creationId xmlns:p14="http://schemas.microsoft.com/office/powerpoint/2010/main" val="246043244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14400"/>
            <a:ext cx="2667000" cy="1143000"/>
          </a:xfrm>
        </p:spPr>
        <p:txBody>
          <a:bodyPr/>
          <a:lstStyle/>
          <a:p>
            <a:r>
              <a:rPr lang="en-US" sz="3600" dirty="0"/>
              <a:t>Insertion Order and Tree </a:t>
            </a:r>
            <a:r>
              <a:rPr lang="en-US" sz="3600" dirty="0" smtClean="0"/>
              <a:t>Shape</a:t>
            </a:r>
            <a:endParaRPr lang="en-US" sz="36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76600" y="228600"/>
            <a:ext cx="5257800" cy="6001888"/>
          </a:xfrm>
          <a:prstGeom prst="rect">
            <a:avLst/>
          </a:prstGeom>
        </p:spPr>
      </p:pic>
      <p:sp>
        <p:nvSpPr>
          <p:cNvPr id="5" name="TextBox 4"/>
          <p:cNvSpPr txBox="1"/>
          <p:nvPr/>
        </p:nvSpPr>
        <p:spPr>
          <a:xfrm>
            <a:off x="838200" y="4343400"/>
            <a:ext cx="2057400" cy="646331"/>
          </a:xfrm>
          <a:prstGeom prst="rect">
            <a:avLst/>
          </a:prstGeom>
          <a:noFill/>
        </p:spPr>
        <p:txBody>
          <a:bodyPr wrap="square" rtlCol="0">
            <a:spAutoFit/>
          </a:bodyPr>
          <a:lstStyle/>
          <a:p>
            <a:r>
              <a:rPr lang="en-US" b="1" dirty="0" smtClean="0">
                <a:solidFill>
                  <a:srgbClr val="FF0000"/>
                </a:solidFill>
              </a:rPr>
              <a:t>Linux Word  </a:t>
            </a:r>
          </a:p>
          <a:p>
            <a:r>
              <a:rPr lang="en-US" b="1" dirty="0" smtClean="0">
                <a:solidFill>
                  <a:srgbClr val="FF0000"/>
                </a:solidFill>
              </a:rPr>
              <a:t>File is like this →</a:t>
            </a:r>
            <a:endParaRPr lang="en-US" b="1" dirty="0">
              <a:solidFill>
                <a:srgbClr val="FF0000"/>
              </a:solidFill>
            </a:endParaRPr>
          </a:p>
        </p:txBody>
      </p:sp>
    </p:spTree>
    <p:extLst>
      <p:ext uri="{BB962C8B-B14F-4D97-AF65-F5344CB8AC3E}">
        <p14:creationId xmlns:p14="http://schemas.microsoft.com/office/powerpoint/2010/main" val="221701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381000" y="4495800"/>
            <a:ext cx="3429000" cy="1143000"/>
          </a:xfrm>
        </p:spPr>
        <p:txBody>
          <a:bodyPr/>
          <a:lstStyle/>
          <a:p>
            <a:pPr eaLnBrk="1" hangingPunct="1"/>
            <a:r>
              <a:rPr lang="en-US" altLang="en-US" sz="4000" u="sng" dirty="0" smtClean="0"/>
              <a:t>Not</a:t>
            </a:r>
            <a:r>
              <a:rPr lang="en-US" altLang="en-US" sz="4000" dirty="0" smtClean="0"/>
              <a:t> a Tree →</a:t>
            </a:r>
            <a:endParaRPr lang="en-US" altLang="en-US" sz="4000" u="sng" dirty="0" smtClean="0"/>
          </a:p>
        </p:txBody>
      </p:sp>
      <p:pic>
        <p:nvPicPr>
          <p:cNvPr id="6147" name="Picture 4" descr="37461_CH08_AIT0801"/>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343400" y="762000"/>
            <a:ext cx="3416950" cy="5205413"/>
          </a:xfrm>
          <a:noFill/>
        </p:spPr>
      </p:pic>
      <p:sp>
        <p:nvSpPr>
          <p:cNvPr id="2" name="TextBox 1"/>
          <p:cNvSpPr txBox="1"/>
          <p:nvPr/>
        </p:nvSpPr>
        <p:spPr>
          <a:xfrm>
            <a:off x="228601" y="1295400"/>
            <a:ext cx="3352800" cy="3108543"/>
          </a:xfrm>
          <a:prstGeom prst="rect">
            <a:avLst/>
          </a:prstGeom>
          <a:noFill/>
        </p:spPr>
        <p:txBody>
          <a:bodyPr wrap="square" rtlCol="0">
            <a:spAutoFit/>
          </a:bodyPr>
          <a:lstStyle/>
          <a:p>
            <a:pPr marL="342900" indent="-342900">
              <a:buFont typeface="Arial" panose="020B0604020202020204" pitchFamily="34" charset="0"/>
              <a:buChar char="•"/>
            </a:pPr>
            <a:r>
              <a:rPr lang="en-US" sz="2800" dirty="0" smtClean="0"/>
              <a:t>A </a:t>
            </a:r>
            <a:r>
              <a:rPr lang="en-US" sz="2800" dirty="0"/>
              <a:t>tree’s subtrees </a:t>
            </a:r>
            <a:r>
              <a:rPr lang="en-US" sz="2800" dirty="0" smtClean="0"/>
              <a:t>must be disjoint</a:t>
            </a:r>
          </a:p>
          <a:p>
            <a:pPr marL="342900" indent="-342900">
              <a:buFont typeface="Arial" panose="020B0604020202020204" pitchFamily="34" charset="0"/>
              <a:buChar char="•"/>
            </a:pPr>
            <a:r>
              <a:rPr lang="en-US" sz="2800" dirty="0"/>
              <a:t>There is a unique path from the root of a tree to any other node of the tree</a:t>
            </a:r>
          </a:p>
        </p:txBody>
      </p:sp>
      <p:sp>
        <p:nvSpPr>
          <p:cNvPr id="3" name="TextBox 2"/>
          <p:cNvSpPr txBox="1"/>
          <p:nvPr/>
        </p:nvSpPr>
        <p:spPr>
          <a:xfrm>
            <a:off x="533400" y="377279"/>
            <a:ext cx="2266967" cy="707886"/>
          </a:xfrm>
          <a:prstGeom prst="rect">
            <a:avLst/>
          </a:prstGeom>
          <a:noFill/>
        </p:spPr>
        <p:txBody>
          <a:bodyPr wrap="none" rtlCol="0">
            <a:spAutoFit/>
          </a:bodyPr>
          <a:lstStyle/>
          <a:p>
            <a:r>
              <a:rPr lang="en-US" sz="4000" dirty="0" smtClean="0"/>
              <a:t>Required</a:t>
            </a:r>
            <a:endParaRPr lang="en-US" sz="4000" dirty="0"/>
          </a:p>
        </p:txBody>
      </p:sp>
    </p:spTree>
    <p:extLst>
      <p:ext uri="{BB962C8B-B14F-4D97-AF65-F5344CB8AC3E}">
        <p14:creationId xmlns:p14="http://schemas.microsoft.com/office/powerpoint/2010/main" val="2184914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altLang="en-US" sz="4000" smtClean="0"/>
              <a:t>Balancing a Binary Search Tree</a:t>
            </a:r>
          </a:p>
        </p:txBody>
      </p:sp>
      <p:sp>
        <p:nvSpPr>
          <p:cNvPr id="65539" name="Rectangle 3"/>
          <p:cNvSpPr>
            <a:spLocks noGrp="1" noChangeArrowheads="1"/>
          </p:cNvSpPr>
          <p:nvPr>
            <p:ph type="body" idx="1"/>
          </p:nvPr>
        </p:nvSpPr>
        <p:spPr>
          <a:xfrm>
            <a:off x="457200" y="1600200"/>
            <a:ext cx="7907338" cy="3017838"/>
          </a:xfrm>
        </p:spPr>
        <p:txBody>
          <a:bodyPr/>
          <a:lstStyle/>
          <a:p>
            <a:pPr eaLnBrk="1" hangingPunct="1">
              <a:lnSpc>
                <a:spcPct val="90000"/>
              </a:lnSpc>
            </a:pPr>
            <a:r>
              <a:rPr lang="en-US" altLang="en-US" sz="2800" dirty="0" smtClean="0"/>
              <a:t>A beneficial addition to our Binary Search Tree ADT operations is a </a:t>
            </a:r>
            <a:r>
              <a:rPr lang="en-US" altLang="en-US" sz="2800" dirty="0" smtClean="0">
                <a:latin typeface="Courier New" panose="02070309020205020404" pitchFamily="49" charset="0"/>
              </a:rPr>
              <a:t>balance </a:t>
            </a:r>
            <a:r>
              <a:rPr lang="en-US" altLang="en-US" sz="2800" dirty="0" smtClean="0"/>
              <a:t>operation</a:t>
            </a:r>
          </a:p>
          <a:p>
            <a:pPr eaLnBrk="1" hangingPunct="1">
              <a:lnSpc>
                <a:spcPct val="90000"/>
              </a:lnSpc>
            </a:pPr>
            <a:r>
              <a:rPr lang="en-US" altLang="en-US" sz="2800" dirty="0" smtClean="0"/>
              <a:t>The specification of the operation is:</a:t>
            </a:r>
          </a:p>
          <a:p>
            <a:pPr lvl="1" eaLnBrk="1" hangingPunct="1">
              <a:buFontTx/>
              <a:buNone/>
            </a:pPr>
            <a:endParaRPr lang="en-US" altLang="en-US" sz="1400" dirty="0" smtClean="0">
              <a:latin typeface="Courier New" panose="02070309020205020404" pitchFamily="49" charset="0"/>
            </a:endParaRPr>
          </a:p>
          <a:p>
            <a:pPr lvl="1" eaLnBrk="1" hangingPunct="1">
              <a:buFontTx/>
              <a:buNone/>
            </a:pPr>
            <a:r>
              <a:rPr lang="en-US" altLang="en-US" sz="1400" b="1" dirty="0" smtClean="0">
                <a:latin typeface="Courier New" panose="02070309020205020404" pitchFamily="49" charset="0"/>
              </a:rPr>
              <a:t>public balance();</a:t>
            </a:r>
          </a:p>
          <a:p>
            <a:pPr lvl="1" eaLnBrk="1" hangingPunct="1">
              <a:buFontTx/>
              <a:buNone/>
            </a:pPr>
            <a:r>
              <a:rPr lang="en-US" altLang="en-US" sz="1400" b="1" dirty="0" smtClean="0">
                <a:latin typeface="Courier New" panose="02070309020205020404" pitchFamily="49" charset="0"/>
              </a:rPr>
              <a:t>// Restructures this BST to be optimally balanced</a:t>
            </a:r>
          </a:p>
          <a:p>
            <a:pPr lvl="1" eaLnBrk="1" hangingPunct="1">
              <a:buFontTx/>
              <a:buNone/>
            </a:pPr>
            <a:endParaRPr lang="en-US" altLang="en-US" sz="2400" dirty="0" smtClean="0"/>
          </a:p>
          <a:p>
            <a:pPr eaLnBrk="1" hangingPunct="1">
              <a:lnSpc>
                <a:spcPct val="90000"/>
              </a:lnSpc>
            </a:pPr>
            <a:r>
              <a:rPr lang="en-US" altLang="en-US" sz="2800" dirty="0" smtClean="0"/>
              <a:t>It is up to the client program to use the </a:t>
            </a:r>
            <a:r>
              <a:rPr lang="en-US" altLang="en-US" sz="2800" dirty="0" smtClean="0">
                <a:latin typeface="Courier New" panose="02070309020205020404" pitchFamily="49" charset="0"/>
              </a:rPr>
              <a:t>balance</a:t>
            </a:r>
            <a:r>
              <a:rPr lang="en-US" altLang="en-US" sz="2800" dirty="0" smtClean="0"/>
              <a:t> method appropriately</a:t>
            </a:r>
          </a:p>
          <a:p>
            <a:pPr eaLnBrk="1" hangingPunct="1">
              <a:lnSpc>
                <a:spcPct val="90000"/>
              </a:lnSpc>
            </a:pPr>
            <a:endParaRPr lang="en-US" altLang="en-US" sz="2800" dirty="0" smtClean="0"/>
          </a:p>
          <a:p>
            <a:pPr eaLnBrk="1" hangingPunct="1">
              <a:lnSpc>
                <a:spcPct val="90000"/>
              </a:lnSpc>
            </a:pPr>
            <a:endParaRPr lang="en-US" altLang="en-US" sz="2800" dirty="0" smtClean="0"/>
          </a:p>
        </p:txBody>
      </p:sp>
    </p:spTree>
    <p:extLst>
      <p:ext uri="{BB962C8B-B14F-4D97-AF65-F5344CB8AC3E}">
        <p14:creationId xmlns:p14="http://schemas.microsoft.com/office/powerpoint/2010/main" val="304507470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altLang="en-US" smtClean="0"/>
              <a:t>Our Approach</a:t>
            </a:r>
          </a:p>
        </p:txBody>
      </p:sp>
      <p:sp>
        <p:nvSpPr>
          <p:cNvPr id="66563" name="Rectangle 3"/>
          <p:cNvSpPr>
            <a:spLocks noGrp="1" noChangeArrowheads="1"/>
          </p:cNvSpPr>
          <p:nvPr>
            <p:ph type="body" idx="1"/>
          </p:nvPr>
        </p:nvSpPr>
        <p:spPr>
          <a:xfrm>
            <a:off x="647700" y="1447800"/>
            <a:ext cx="7848600" cy="4038600"/>
          </a:xfrm>
        </p:spPr>
        <p:txBody>
          <a:bodyPr/>
          <a:lstStyle/>
          <a:p>
            <a:pPr eaLnBrk="1" hangingPunct="1"/>
            <a:r>
              <a:rPr lang="en-US" altLang="en-US" sz="2800" dirty="0" smtClean="0"/>
              <a:t>Basic algorithm:</a:t>
            </a:r>
          </a:p>
          <a:p>
            <a:pPr lvl="2" eaLnBrk="1" hangingPunct="1">
              <a:buFontTx/>
              <a:buNone/>
            </a:pPr>
            <a:r>
              <a:rPr lang="en-US" altLang="en-US" sz="2000" dirty="0" smtClean="0"/>
              <a:t>Save the tree information in an array </a:t>
            </a:r>
          </a:p>
          <a:p>
            <a:pPr lvl="2" eaLnBrk="1" hangingPunct="1">
              <a:buFontTx/>
              <a:buNone/>
            </a:pPr>
            <a:r>
              <a:rPr lang="en-US" altLang="en-US" sz="2000" dirty="0" smtClean="0"/>
              <a:t>Insert the information from the array back into the tree </a:t>
            </a:r>
          </a:p>
          <a:p>
            <a:pPr eaLnBrk="1" hangingPunct="1"/>
            <a:r>
              <a:rPr lang="en-US" altLang="en-US" sz="2800" dirty="0" smtClean="0"/>
              <a:t>The structure of the new tree depends on the order that we save the information into the array, or the order in which we insert the information back into the tree, or both</a:t>
            </a:r>
          </a:p>
          <a:p>
            <a:pPr eaLnBrk="1" hangingPunct="1"/>
            <a:r>
              <a:rPr lang="en-US" altLang="en-US" sz="2800" dirty="0" smtClean="0"/>
              <a:t>We save the information “in order” so that the array is sorted</a:t>
            </a:r>
          </a:p>
        </p:txBody>
      </p:sp>
    </p:spTree>
    <p:extLst>
      <p:ext uri="{BB962C8B-B14F-4D97-AF65-F5344CB8AC3E}">
        <p14:creationId xmlns:p14="http://schemas.microsoft.com/office/powerpoint/2010/main" val="400935029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altLang="en-US" smtClean="0"/>
              <a:t>To Ensure a Balanced Tree</a:t>
            </a:r>
          </a:p>
        </p:txBody>
      </p:sp>
      <p:sp>
        <p:nvSpPr>
          <p:cNvPr id="69635" name="Rectangle 3"/>
          <p:cNvSpPr>
            <a:spLocks noGrp="1" noChangeArrowheads="1"/>
          </p:cNvSpPr>
          <p:nvPr>
            <p:ph type="body" idx="1"/>
          </p:nvPr>
        </p:nvSpPr>
        <p:spPr/>
        <p:txBody>
          <a:bodyPr/>
          <a:lstStyle/>
          <a:p>
            <a:pPr eaLnBrk="1" hangingPunct="1"/>
            <a:r>
              <a:rPr lang="en-US" altLang="en-US" dirty="0" smtClean="0"/>
              <a:t>Even out as much as possible, the number of descendants in each node’s left and right subtrees</a:t>
            </a:r>
          </a:p>
          <a:p>
            <a:pPr eaLnBrk="1" hangingPunct="1"/>
            <a:r>
              <a:rPr lang="en-US" altLang="en-US" dirty="0" smtClean="0"/>
              <a:t>First insert the “middle” item of the inOrder array</a:t>
            </a:r>
          </a:p>
          <a:p>
            <a:pPr lvl="1" eaLnBrk="1" hangingPunct="1"/>
            <a:r>
              <a:rPr lang="en-US" altLang="en-US" dirty="0" smtClean="0"/>
              <a:t>Then insert the left half of the array using the same approach</a:t>
            </a:r>
          </a:p>
          <a:p>
            <a:pPr lvl="1" eaLnBrk="1" hangingPunct="1"/>
            <a:r>
              <a:rPr lang="en-US" altLang="en-US" dirty="0" smtClean="0"/>
              <a:t>Then insert the right half of the array using the same approach</a:t>
            </a:r>
          </a:p>
        </p:txBody>
      </p:sp>
    </p:spTree>
    <p:extLst>
      <p:ext uri="{BB962C8B-B14F-4D97-AF65-F5344CB8AC3E}">
        <p14:creationId xmlns:p14="http://schemas.microsoft.com/office/powerpoint/2010/main" val="10376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63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5257800" y="685800"/>
            <a:ext cx="3429000" cy="792162"/>
          </a:xfrm>
        </p:spPr>
        <p:txBody>
          <a:bodyPr/>
          <a:lstStyle/>
          <a:p>
            <a:pPr eaLnBrk="1" hangingPunct="1"/>
            <a:r>
              <a:rPr lang="en-US" altLang="en-US" sz="3200" dirty="0" smtClean="0"/>
              <a:t>Our Balance Tree Algorithm</a:t>
            </a:r>
          </a:p>
        </p:txBody>
      </p:sp>
      <p:sp>
        <p:nvSpPr>
          <p:cNvPr id="70659" name="Text Box 5"/>
          <p:cNvSpPr txBox="1">
            <a:spLocks noChangeArrowheads="1"/>
          </p:cNvSpPr>
          <p:nvPr/>
        </p:nvSpPr>
        <p:spPr bwMode="auto">
          <a:xfrm>
            <a:off x="533400" y="533400"/>
            <a:ext cx="4448654"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i="1" dirty="0"/>
              <a:t>Balance</a:t>
            </a:r>
            <a:endParaRPr lang="en-US" altLang="en-US" dirty="0"/>
          </a:p>
          <a:p>
            <a:pPr eaLnBrk="1" hangingPunct="1"/>
            <a:r>
              <a:rPr lang="en-US" altLang="en-US" dirty="0"/>
              <a:t>Iterator </a:t>
            </a:r>
            <a:r>
              <a:rPr lang="en-US" altLang="en-US" dirty="0" err="1"/>
              <a:t>iter</a:t>
            </a:r>
            <a:r>
              <a:rPr lang="en-US" altLang="en-US" dirty="0"/>
              <a:t> = </a:t>
            </a:r>
            <a:r>
              <a:rPr lang="en-US" altLang="en-US" dirty="0" err="1"/>
              <a:t>tree.getIterator</a:t>
            </a:r>
            <a:r>
              <a:rPr lang="en-US" altLang="en-US" dirty="0"/>
              <a:t>(Inorder )  </a:t>
            </a:r>
            <a:endParaRPr lang="en-US" altLang="en-US" dirty="0" smtClean="0"/>
          </a:p>
          <a:p>
            <a:pPr eaLnBrk="1" hangingPunct="1"/>
            <a:r>
              <a:rPr lang="en-US" altLang="en-US" dirty="0" smtClean="0"/>
              <a:t>int </a:t>
            </a:r>
            <a:r>
              <a:rPr lang="en-US" altLang="en-US" dirty="0"/>
              <a:t>index = 0  </a:t>
            </a:r>
            <a:endParaRPr lang="en-US" altLang="en-US" dirty="0" smtClean="0"/>
          </a:p>
          <a:p>
            <a:pPr eaLnBrk="1" hangingPunct="1"/>
            <a:r>
              <a:rPr lang="en-US" altLang="en-US" dirty="0" smtClean="0"/>
              <a:t>while </a:t>
            </a:r>
            <a:r>
              <a:rPr lang="en-US" altLang="en-US" dirty="0"/>
              <a:t>(</a:t>
            </a:r>
            <a:r>
              <a:rPr lang="en-US" altLang="en-US" dirty="0" err="1"/>
              <a:t>iter.hasnext</a:t>
            </a:r>
            <a:r>
              <a:rPr lang="en-US" altLang="en-US" dirty="0" smtClean="0"/>
              <a:t>())</a:t>
            </a:r>
          </a:p>
          <a:p>
            <a:pPr eaLnBrk="1" hangingPunct="1"/>
            <a:r>
              <a:rPr lang="en-US" altLang="en-US" dirty="0" smtClean="0"/>
              <a:t>     </a:t>
            </a:r>
            <a:r>
              <a:rPr lang="en-US" altLang="en-US" dirty="0"/>
              <a:t>array[index] = </a:t>
            </a:r>
            <a:r>
              <a:rPr lang="en-US" altLang="en-US" dirty="0" err="1"/>
              <a:t>iter.next</a:t>
            </a:r>
            <a:r>
              <a:rPr lang="en-US" altLang="en-US" dirty="0"/>
              <a:t>( </a:t>
            </a:r>
            <a:r>
              <a:rPr lang="en-US" altLang="en-US" dirty="0" smtClean="0"/>
              <a:t>)</a:t>
            </a:r>
          </a:p>
          <a:p>
            <a:pPr eaLnBrk="1" hangingPunct="1"/>
            <a:r>
              <a:rPr lang="en-US" altLang="en-US" dirty="0" smtClean="0"/>
              <a:t>     </a:t>
            </a:r>
            <a:r>
              <a:rPr lang="en-US" altLang="en-US" dirty="0"/>
              <a:t>index</a:t>
            </a:r>
            <a:r>
              <a:rPr lang="en-US" altLang="en-US" dirty="0" smtClean="0"/>
              <a:t>++</a:t>
            </a:r>
          </a:p>
          <a:p>
            <a:pPr eaLnBrk="1" hangingPunct="1"/>
            <a:r>
              <a:rPr lang="en-US" altLang="en-US" dirty="0" smtClean="0"/>
              <a:t>tree </a:t>
            </a:r>
            <a:r>
              <a:rPr lang="en-US" altLang="en-US" dirty="0"/>
              <a:t>= new BinarySearchTree()  </a:t>
            </a:r>
            <a:endParaRPr lang="en-US" altLang="en-US" dirty="0" smtClean="0"/>
          </a:p>
          <a:p>
            <a:pPr eaLnBrk="1" hangingPunct="1"/>
            <a:r>
              <a:rPr lang="en-US" altLang="en-US" dirty="0" err="1" smtClean="0"/>
              <a:t>tree.InsertTree</a:t>
            </a:r>
            <a:r>
              <a:rPr lang="en-US" altLang="en-US" dirty="0" smtClean="0"/>
              <a:t>(0</a:t>
            </a:r>
            <a:r>
              <a:rPr lang="en-US" altLang="en-US" dirty="0"/>
              <a:t>, index - 1</a:t>
            </a:r>
            <a:r>
              <a:rPr lang="en-US" altLang="en-US" dirty="0" smtClean="0"/>
              <a:t>)</a:t>
            </a:r>
          </a:p>
          <a:p>
            <a:pPr eaLnBrk="1" hangingPunct="1"/>
            <a:endParaRPr lang="en-US" altLang="en-US" b="1" i="1" dirty="0"/>
          </a:p>
          <a:p>
            <a:pPr eaLnBrk="1" hangingPunct="1"/>
            <a:r>
              <a:rPr lang="en-US" altLang="en-US" b="1" i="1" dirty="0"/>
              <a:t>InsertTree(low, high)</a:t>
            </a:r>
            <a:endParaRPr lang="en-US" altLang="en-US" dirty="0"/>
          </a:p>
          <a:p>
            <a:pPr eaLnBrk="1" hangingPunct="1"/>
            <a:r>
              <a:rPr lang="en-US" altLang="en-US" dirty="0"/>
              <a:t>if (low == high)             	// Base case 1</a:t>
            </a:r>
          </a:p>
          <a:p>
            <a:pPr eaLnBrk="1" hangingPunct="1"/>
            <a:r>
              <a:rPr lang="en-US" altLang="en-US" dirty="0"/>
              <a:t>    </a:t>
            </a:r>
            <a:r>
              <a:rPr lang="en-US" altLang="en-US" dirty="0" err="1" smtClean="0"/>
              <a:t>tree.add</a:t>
            </a:r>
            <a:r>
              <a:rPr lang="en-US" altLang="en-US" dirty="0" smtClean="0"/>
              <a:t>(array[low])</a:t>
            </a:r>
            <a:endParaRPr lang="en-US" altLang="en-US" dirty="0"/>
          </a:p>
          <a:p>
            <a:pPr eaLnBrk="1" hangingPunct="1"/>
            <a:r>
              <a:rPr lang="en-US" altLang="en-US" dirty="0"/>
              <a:t>else if ((low + 1) == high)    // Base case 2</a:t>
            </a:r>
          </a:p>
          <a:p>
            <a:pPr eaLnBrk="1" hangingPunct="1"/>
            <a:r>
              <a:rPr lang="en-US" altLang="en-US" dirty="0"/>
              <a:t>    </a:t>
            </a:r>
            <a:r>
              <a:rPr lang="en-US" altLang="en-US" dirty="0" err="1" smtClean="0"/>
              <a:t>tree.add</a:t>
            </a:r>
            <a:r>
              <a:rPr lang="en-US" altLang="en-US" dirty="0" smtClean="0"/>
              <a:t>(array[low])</a:t>
            </a:r>
            <a:endParaRPr lang="en-US" altLang="en-US" dirty="0"/>
          </a:p>
          <a:p>
            <a:pPr eaLnBrk="1" hangingPunct="1"/>
            <a:r>
              <a:rPr lang="en-US" altLang="en-US" dirty="0"/>
              <a:t>    </a:t>
            </a:r>
            <a:r>
              <a:rPr lang="en-US" altLang="en-US" dirty="0" err="1" smtClean="0"/>
              <a:t>tree.add</a:t>
            </a:r>
            <a:r>
              <a:rPr lang="en-US" altLang="en-US" dirty="0" smtClean="0"/>
              <a:t>(array[high])</a:t>
            </a:r>
            <a:endParaRPr lang="en-US" altLang="en-US" dirty="0"/>
          </a:p>
          <a:p>
            <a:pPr eaLnBrk="1" hangingPunct="1"/>
            <a:r>
              <a:rPr lang="en-US" altLang="en-US" dirty="0"/>
              <a:t>else</a:t>
            </a:r>
          </a:p>
          <a:p>
            <a:pPr eaLnBrk="1" hangingPunct="1"/>
            <a:r>
              <a:rPr lang="en-US" altLang="en-US" dirty="0"/>
              <a:t>    mid = (low + high) / </a:t>
            </a:r>
            <a:r>
              <a:rPr lang="en-US" altLang="en-US" dirty="0" smtClean="0"/>
              <a:t>2</a:t>
            </a:r>
            <a:endParaRPr lang="en-US" altLang="en-US" dirty="0"/>
          </a:p>
          <a:p>
            <a:pPr eaLnBrk="1" hangingPunct="1"/>
            <a:r>
              <a:rPr lang="en-US" altLang="en-US" dirty="0"/>
              <a:t>    </a:t>
            </a:r>
            <a:r>
              <a:rPr lang="en-US" altLang="en-US" dirty="0" err="1" smtClean="0"/>
              <a:t>tree.add</a:t>
            </a:r>
            <a:r>
              <a:rPr lang="en-US" altLang="en-US" dirty="0" smtClean="0"/>
              <a:t>(array[mid])</a:t>
            </a:r>
            <a:endParaRPr lang="en-US" altLang="en-US" dirty="0"/>
          </a:p>
          <a:p>
            <a:pPr eaLnBrk="1" hangingPunct="1"/>
            <a:r>
              <a:rPr lang="en-US" altLang="en-US" dirty="0"/>
              <a:t>    </a:t>
            </a:r>
            <a:r>
              <a:rPr lang="en-US" altLang="en-US" dirty="0" err="1"/>
              <a:t>tree.InsertTree</a:t>
            </a:r>
            <a:r>
              <a:rPr lang="en-US" altLang="en-US" dirty="0"/>
              <a:t>(low, mid – 1</a:t>
            </a:r>
            <a:r>
              <a:rPr lang="en-US" altLang="en-US" dirty="0" smtClean="0"/>
              <a:t>)</a:t>
            </a:r>
            <a:endParaRPr lang="en-US" altLang="en-US" dirty="0"/>
          </a:p>
          <a:p>
            <a:pPr eaLnBrk="1" hangingPunct="1"/>
            <a:r>
              <a:rPr lang="en-US" altLang="en-US" dirty="0"/>
              <a:t>    </a:t>
            </a:r>
            <a:r>
              <a:rPr lang="en-US" altLang="en-US" dirty="0" err="1"/>
              <a:t>tree.InsertTree</a:t>
            </a:r>
            <a:r>
              <a:rPr lang="en-US" altLang="en-US" dirty="0"/>
              <a:t>(mid + 1, high</a:t>
            </a:r>
            <a:r>
              <a:rPr lang="en-US" altLang="en-US" dirty="0" smtClean="0"/>
              <a:t>)</a:t>
            </a:r>
            <a:endParaRPr lang="en-US" altLang="en-US" dirty="0"/>
          </a:p>
        </p:txBody>
      </p:sp>
    </p:spTree>
    <p:extLst>
      <p:ext uri="{BB962C8B-B14F-4D97-AF65-F5344CB8AC3E}">
        <p14:creationId xmlns:p14="http://schemas.microsoft.com/office/powerpoint/2010/main" val="288964786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381000" y="1219200"/>
            <a:ext cx="2438400" cy="1600200"/>
          </a:xfrm>
        </p:spPr>
        <p:txBody>
          <a:bodyPr/>
          <a:lstStyle/>
          <a:p>
            <a:pPr eaLnBrk="1" hangingPunct="1"/>
            <a:r>
              <a:rPr lang="en-US" altLang="en-US" sz="2800" smtClean="0"/>
              <a:t>Using recursive</a:t>
            </a:r>
            <a:br>
              <a:rPr lang="en-US" altLang="en-US" sz="2800" smtClean="0"/>
            </a:br>
            <a:r>
              <a:rPr lang="en-US" altLang="en-US" sz="2800" smtClean="0">
                <a:latin typeface="Courier New" panose="02070309020205020404" pitchFamily="49" charset="0"/>
              </a:rPr>
              <a:t>insertTree</a:t>
            </a:r>
          </a:p>
        </p:txBody>
      </p:sp>
      <p:pic>
        <p:nvPicPr>
          <p:cNvPr id="71683" name="Picture 5" descr="37461_CH08_FIG082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276600" y="114300"/>
            <a:ext cx="4572000" cy="6629400"/>
          </a:xfrm>
          <a:noFill/>
        </p:spPr>
      </p:pic>
    </p:spTree>
    <p:extLst>
      <p:ext uri="{BB962C8B-B14F-4D97-AF65-F5344CB8AC3E}">
        <p14:creationId xmlns:p14="http://schemas.microsoft.com/office/powerpoint/2010/main" val="234294123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7.9  Application: Word Frequency Counter</a:t>
            </a:r>
          </a:p>
        </p:txBody>
      </p:sp>
      <p:sp>
        <p:nvSpPr>
          <p:cNvPr id="3" name="Content Placeholder 2"/>
          <p:cNvSpPr>
            <a:spLocks noGrp="1"/>
          </p:cNvSpPr>
          <p:nvPr>
            <p:ph idx="1"/>
          </p:nvPr>
        </p:nvSpPr>
        <p:spPr/>
        <p:txBody>
          <a:bodyPr/>
          <a:lstStyle/>
          <a:p>
            <a:r>
              <a:rPr lang="en-US" sz="2800" dirty="0" smtClean="0"/>
              <a:t>In </a:t>
            </a:r>
            <a:r>
              <a:rPr lang="en-US" sz="2800" dirty="0"/>
              <a:t>this section we </a:t>
            </a:r>
            <a:r>
              <a:rPr lang="en-US" sz="2800" dirty="0" smtClean="0"/>
              <a:t>develop a word frequency counter </a:t>
            </a:r>
            <a:r>
              <a:rPr lang="en-US" sz="2800" dirty="0"/>
              <a:t>that uses our binary search </a:t>
            </a:r>
            <a:r>
              <a:rPr lang="en-US" sz="2800" dirty="0" smtClean="0"/>
              <a:t>tree</a:t>
            </a:r>
          </a:p>
          <a:p>
            <a:r>
              <a:rPr lang="en-US" sz="2800" dirty="0"/>
              <a:t>R</a:t>
            </a:r>
            <a:r>
              <a:rPr lang="en-US" sz="2800" dirty="0" smtClean="0"/>
              <a:t>ead </a:t>
            </a:r>
            <a:r>
              <a:rPr lang="en-US" sz="2800" dirty="0"/>
              <a:t>a text file and generate </a:t>
            </a:r>
            <a:r>
              <a:rPr lang="en-US" sz="2800" dirty="0" smtClean="0"/>
              <a:t>an </a:t>
            </a:r>
            <a:r>
              <a:rPr lang="en-US" sz="2800" dirty="0"/>
              <a:t>alphabetical listing of the unique </a:t>
            </a:r>
            <a:r>
              <a:rPr lang="en-US" sz="2800" dirty="0" smtClean="0"/>
              <a:t>words, </a:t>
            </a:r>
            <a:r>
              <a:rPr lang="en-US" sz="2800" dirty="0"/>
              <a:t>along with a count of how </a:t>
            </a:r>
            <a:r>
              <a:rPr lang="en-US" sz="2800" dirty="0" smtClean="0"/>
              <a:t>many </a:t>
            </a:r>
            <a:r>
              <a:rPr lang="en-US" sz="2800" dirty="0"/>
              <a:t>times each word </a:t>
            </a:r>
            <a:r>
              <a:rPr lang="en-US" sz="2800" dirty="0" smtClean="0"/>
              <a:t>occurs</a:t>
            </a:r>
            <a:endParaRPr lang="en-US" sz="2800" dirty="0"/>
          </a:p>
          <a:p>
            <a:r>
              <a:rPr lang="en-US" sz="2800" dirty="0" smtClean="0"/>
              <a:t>We allow </a:t>
            </a:r>
            <a:r>
              <a:rPr lang="en-US" sz="2800" dirty="0"/>
              <a:t>users to specify a </a:t>
            </a:r>
            <a:r>
              <a:rPr lang="en-US" sz="2800" dirty="0" smtClean="0"/>
              <a:t>minimum </a:t>
            </a:r>
            <a:r>
              <a:rPr lang="en-US" sz="2800" dirty="0"/>
              <a:t>word size and a minimum frequency </a:t>
            </a:r>
            <a:r>
              <a:rPr lang="en-US" sz="2800" dirty="0" smtClean="0"/>
              <a:t>count</a:t>
            </a:r>
          </a:p>
          <a:p>
            <a:r>
              <a:rPr lang="en-US" sz="2800" dirty="0" smtClean="0"/>
              <a:t>Present </a:t>
            </a:r>
            <a:r>
              <a:rPr lang="en-US" sz="2800" dirty="0"/>
              <a:t>a few summary </a:t>
            </a:r>
            <a:r>
              <a:rPr lang="en-US" sz="2800" dirty="0" smtClean="0"/>
              <a:t>statistics</a:t>
            </a:r>
            <a:endParaRPr lang="en-US" sz="2800" dirty="0"/>
          </a:p>
        </p:txBody>
      </p:sp>
    </p:spTree>
    <p:extLst>
      <p:ext uri="{BB962C8B-B14F-4D97-AF65-F5344CB8AC3E}">
        <p14:creationId xmlns:p14="http://schemas.microsoft.com/office/powerpoint/2010/main" val="164892163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1600" y="2423319"/>
            <a:ext cx="3581400" cy="715962"/>
          </a:xfrm>
        </p:spPr>
        <p:txBody>
          <a:bodyPr/>
          <a:lstStyle/>
          <a:p>
            <a:r>
              <a:rPr lang="en-US" sz="4000" dirty="0"/>
              <a:t>The WordFreq </a:t>
            </a:r>
            <a:r>
              <a:rPr lang="en-US" sz="4000" dirty="0" smtClean="0"/>
              <a:t>Class</a:t>
            </a:r>
            <a:endParaRPr lang="en-US" sz="4000" dirty="0"/>
          </a:p>
        </p:txBody>
      </p:sp>
      <p:sp>
        <p:nvSpPr>
          <p:cNvPr id="3" name="Content Placeholder 2"/>
          <p:cNvSpPr>
            <a:spLocks noGrp="1"/>
          </p:cNvSpPr>
          <p:nvPr>
            <p:ph idx="1"/>
          </p:nvPr>
        </p:nvSpPr>
        <p:spPr>
          <a:xfrm>
            <a:off x="457200" y="152400"/>
            <a:ext cx="7696200" cy="5973763"/>
          </a:xfrm>
        </p:spPr>
        <p:txBody>
          <a:bodyPr/>
          <a:lstStyle/>
          <a:p>
            <a:pPr marL="0" indent="0">
              <a:buNone/>
            </a:pPr>
            <a:r>
              <a:rPr lang="en-US" sz="1200" b="1" dirty="0">
                <a:latin typeface="Courier New" panose="02070309020205020404" pitchFamily="49" charset="0"/>
                <a:cs typeface="Courier New" panose="02070309020205020404" pitchFamily="49" charset="0"/>
              </a:rPr>
              <a:t>package support;</a:t>
            </a:r>
          </a:p>
          <a:p>
            <a:pPr marL="0" indent="0">
              <a:buNone/>
            </a:pPr>
            <a:r>
              <a:rPr lang="en-US" sz="1200" b="1" dirty="0">
                <a:latin typeface="Courier New" panose="02070309020205020404" pitchFamily="49" charset="0"/>
                <a:cs typeface="Courier New" panose="02070309020205020404" pitchFamily="49" charset="0"/>
              </a:rPr>
              <a:t>import </a:t>
            </a:r>
            <a:r>
              <a:rPr lang="en-US" sz="1200" b="1" dirty="0" err="1">
                <a:latin typeface="Courier New" panose="02070309020205020404" pitchFamily="49" charset="0"/>
                <a:cs typeface="Courier New" panose="02070309020205020404" pitchFamily="49" charset="0"/>
              </a:rPr>
              <a:t>java.text.DecimalFormat</a:t>
            </a:r>
            <a:r>
              <a:rPr lang="en-US" sz="1200" b="1" dirty="0" smtClean="0">
                <a:latin typeface="Courier New" panose="02070309020205020404" pitchFamily="49" charset="0"/>
                <a:cs typeface="Courier New" panose="02070309020205020404" pitchFamily="49" charset="0"/>
              </a:rPr>
              <a:t>;</a:t>
            </a:r>
          </a:p>
          <a:p>
            <a:pPr marL="0" indent="0">
              <a:buNone/>
            </a:pPr>
            <a:endParaRPr lang="en-US" sz="1200" b="1" dirty="0">
              <a:latin typeface="Courier New" panose="02070309020205020404" pitchFamily="49" charset="0"/>
              <a:cs typeface="Courier New" panose="02070309020205020404" pitchFamily="49" charset="0"/>
            </a:endParaRPr>
          </a:p>
          <a:p>
            <a:pPr marL="0" indent="0">
              <a:buNone/>
            </a:pPr>
            <a:r>
              <a:rPr lang="en-US" sz="1200" b="1" dirty="0">
                <a:latin typeface="Courier New" panose="02070309020205020404" pitchFamily="49" charset="0"/>
                <a:cs typeface="Courier New" panose="02070309020205020404" pitchFamily="49" charset="0"/>
              </a:rPr>
              <a:t>public class WordFreq implements Comparable&lt;WordFreq&gt; </a:t>
            </a:r>
            <a:endParaRPr lang="en-US" sz="1200" b="1" dirty="0" smtClean="0">
              <a:latin typeface="Courier New" panose="02070309020205020404" pitchFamily="49" charset="0"/>
              <a:cs typeface="Courier New" panose="02070309020205020404" pitchFamily="49" charset="0"/>
            </a:endParaRPr>
          </a:p>
          <a:p>
            <a:pPr marL="0" indent="0">
              <a:buNone/>
            </a:pPr>
            <a:r>
              <a:rPr lang="en-US" sz="1200" b="1" dirty="0" smtClean="0">
                <a:latin typeface="Courier New" panose="02070309020205020404" pitchFamily="49" charset="0"/>
                <a:cs typeface="Courier New" panose="02070309020205020404" pitchFamily="49" charset="0"/>
              </a:rPr>
              <a:t>{</a:t>
            </a:r>
          </a:p>
          <a:p>
            <a:pPr marL="0" indent="0">
              <a:buNone/>
            </a:pPr>
            <a:r>
              <a:rPr lang="en-US" sz="1200" b="1" dirty="0" smtClean="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private String word;  private int </a:t>
            </a:r>
            <a:r>
              <a:rPr lang="en-US" sz="1200" b="1" dirty="0" err="1">
                <a:latin typeface="Courier New" panose="02070309020205020404" pitchFamily="49" charset="0"/>
                <a:cs typeface="Courier New" panose="02070309020205020404" pitchFamily="49" charset="0"/>
              </a:rPr>
              <a:t>freq</a:t>
            </a:r>
            <a:r>
              <a:rPr lang="en-US" sz="1200" b="1" dirty="0">
                <a:latin typeface="Courier New" panose="02070309020205020404" pitchFamily="49" charset="0"/>
                <a:cs typeface="Courier New" panose="02070309020205020404" pitchFamily="49" charset="0"/>
              </a:rPr>
              <a:t>;</a:t>
            </a:r>
          </a:p>
          <a:p>
            <a:pPr marL="0" indent="0">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DecimalFormat</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fmt</a:t>
            </a:r>
            <a:r>
              <a:rPr lang="en-US" sz="1200" b="1" dirty="0">
                <a:latin typeface="Courier New" panose="02070309020205020404" pitchFamily="49" charset="0"/>
                <a:cs typeface="Courier New" panose="02070309020205020404" pitchFamily="49" charset="0"/>
              </a:rPr>
              <a:t> = new </a:t>
            </a:r>
            <a:r>
              <a:rPr lang="en-US" sz="1200" b="1" dirty="0" err="1">
                <a:latin typeface="Courier New" panose="02070309020205020404" pitchFamily="49" charset="0"/>
                <a:cs typeface="Courier New" panose="02070309020205020404" pitchFamily="49" charset="0"/>
              </a:rPr>
              <a:t>DecimalFormat</a:t>
            </a:r>
            <a:r>
              <a:rPr lang="en-US" sz="1200" b="1" dirty="0">
                <a:latin typeface="Courier New" panose="02070309020205020404" pitchFamily="49" charset="0"/>
                <a:cs typeface="Courier New" panose="02070309020205020404" pitchFamily="49" charset="0"/>
              </a:rPr>
              <a:t>("00000</a:t>
            </a:r>
            <a:r>
              <a:rPr lang="en-US" sz="1200" b="1" dirty="0" smtClean="0">
                <a:latin typeface="Courier New" panose="02070309020205020404" pitchFamily="49" charset="0"/>
                <a:cs typeface="Courier New" panose="02070309020205020404" pitchFamily="49" charset="0"/>
              </a:rPr>
              <a:t>");</a:t>
            </a:r>
          </a:p>
          <a:p>
            <a:pPr marL="0" indent="0">
              <a:buNone/>
            </a:pPr>
            <a:endParaRPr lang="en-US" sz="1200" b="1" dirty="0">
              <a:latin typeface="Courier New" panose="02070309020205020404" pitchFamily="49" charset="0"/>
              <a:cs typeface="Courier New" panose="02070309020205020404" pitchFamily="49" charset="0"/>
            </a:endParaRPr>
          </a:p>
          <a:p>
            <a:pPr marL="0" indent="0">
              <a:buNone/>
            </a:pPr>
            <a:r>
              <a:rPr lang="en-US" sz="1200" b="1" dirty="0" smtClean="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public WordFreq(String </a:t>
            </a:r>
            <a:r>
              <a:rPr lang="en-US" sz="1200" b="1" dirty="0" err="1">
                <a:latin typeface="Courier New" panose="02070309020205020404" pitchFamily="49" charset="0"/>
                <a:cs typeface="Courier New" panose="02070309020205020404" pitchFamily="49" charset="0"/>
              </a:rPr>
              <a:t>newWord</a:t>
            </a:r>
            <a:r>
              <a:rPr lang="en-US" sz="1200" b="1" dirty="0" smtClean="0">
                <a:latin typeface="Courier New" panose="02070309020205020404" pitchFamily="49" charset="0"/>
                <a:cs typeface="Courier New" panose="02070309020205020404" pitchFamily="49" charset="0"/>
              </a:rPr>
              <a:t>)</a:t>
            </a:r>
          </a:p>
          <a:p>
            <a:pPr marL="0" indent="0">
              <a:buNone/>
            </a:pPr>
            <a:r>
              <a:rPr lang="en-US" sz="1200" b="1" dirty="0" smtClean="0">
                <a:latin typeface="Courier New" panose="02070309020205020404" pitchFamily="49" charset="0"/>
                <a:cs typeface="Courier New" panose="02070309020205020404" pitchFamily="49" charset="0"/>
              </a:rPr>
              <a:t>  {</a:t>
            </a:r>
          </a:p>
          <a:p>
            <a:pPr marL="0" indent="0">
              <a:buNone/>
            </a:pPr>
            <a:r>
              <a:rPr lang="en-US" sz="1200" b="1" dirty="0" smtClean="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word = </a:t>
            </a:r>
            <a:r>
              <a:rPr lang="en-US" sz="1200" b="1" dirty="0" err="1">
                <a:latin typeface="Courier New" panose="02070309020205020404" pitchFamily="49" charset="0"/>
                <a:cs typeface="Courier New" panose="02070309020205020404" pitchFamily="49" charset="0"/>
              </a:rPr>
              <a:t>newWord</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freq</a:t>
            </a:r>
            <a:r>
              <a:rPr lang="en-US" sz="1200" b="1" dirty="0">
                <a:latin typeface="Courier New" panose="02070309020205020404" pitchFamily="49" charset="0"/>
                <a:cs typeface="Courier New" panose="02070309020205020404" pitchFamily="49" charset="0"/>
              </a:rPr>
              <a:t> = 0</a:t>
            </a:r>
            <a:r>
              <a:rPr lang="en-US" sz="1200" b="1" dirty="0" smtClean="0">
                <a:latin typeface="Courier New" panose="02070309020205020404" pitchFamily="49" charset="0"/>
                <a:cs typeface="Courier New" panose="02070309020205020404" pitchFamily="49" charset="0"/>
              </a:rPr>
              <a:t>;</a:t>
            </a:r>
          </a:p>
          <a:p>
            <a:pPr marL="0" indent="0">
              <a:buNone/>
            </a:pPr>
            <a:r>
              <a:rPr lang="en-US" sz="1200" b="1" dirty="0" smtClean="0">
                <a:latin typeface="Courier New" panose="02070309020205020404" pitchFamily="49" charset="0"/>
                <a:cs typeface="Courier New" panose="02070309020205020404" pitchFamily="49" charset="0"/>
              </a:rPr>
              <a:t>  }</a:t>
            </a:r>
          </a:p>
          <a:p>
            <a:pPr marL="0" indent="0">
              <a:buNone/>
            </a:pPr>
            <a:endParaRPr lang="en-US" sz="1200" b="1" dirty="0">
              <a:latin typeface="Courier New" panose="02070309020205020404" pitchFamily="49" charset="0"/>
              <a:cs typeface="Courier New" panose="02070309020205020404" pitchFamily="49" charset="0"/>
            </a:endParaRPr>
          </a:p>
          <a:p>
            <a:pPr marL="0" indent="0">
              <a:buNone/>
            </a:pPr>
            <a:r>
              <a:rPr lang="en-US" sz="1200" b="1" dirty="0">
                <a:latin typeface="Courier New" panose="02070309020205020404" pitchFamily="49" charset="0"/>
                <a:cs typeface="Courier New" panose="02070309020205020404" pitchFamily="49" charset="0"/>
              </a:rPr>
              <a:t>  public String </a:t>
            </a:r>
            <a:r>
              <a:rPr lang="en-US" sz="1200" b="1" dirty="0" err="1">
                <a:latin typeface="Courier New" panose="02070309020205020404" pitchFamily="49" charset="0"/>
                <a:cs typeface="Courier New" panose="02070309020205020404" pitchFamily="49" charset="0"/>
              </a:rPr>
              <a:t>getWordIs</a:t>
            </a:r>
            <a:r>
              <a:rPr lang="en-US" sz="1200" b="1" dirty="0">
                <a:latin typeface="Courier New" panose="02070309020205020404" pitchFamily="49" charset="0"/>
                <a:cs typeface="Courier New" panose="02070309020205020404" pitchFamily="49" charset="0"/>
              </a:rPr>
              <a:t>(){return word</a:t>
            </a:r>
            <a:r>
              <a:rPr lang="en-US" sz="1200" b="1" dirty="0" smtClean="0">
                <a:latin typeface="Courier New" panose="02070309020205020404" pitchFamily="49" charset="0"/>
                <a:cs typeface="Courier New" panose="02070309020205020404" pitchFamily="49" charset="0"/>
              </a:rPr>
              <a:t>;}</a:t>
            </a:r>
          </a:p>
          <a:p>
            <a:pPr marL="0" indent="0">
              <a:buNone/>
            </a:pPr>
            <a:r>
              <a:rPr lang="en-US" sz="1200" b="1" dirty="0" smtClean="0">
                <a:latin typeface="Courier New" panose="02070309020205020404" pitchFamily="49" charset="0"/>
                <a:cs typeface="Courier New" panose="02070309020205020404" pitchFamily="49" charset="0"/>
              </a:rPr>
              <a:t>  </a:t>
            </a:r>
          </a:p>
          <a:p>
            <a:pPr marL="0" indent="0">
              <a:buNone/>
            </a:pPr>
            <a:r>
              <a:rPr lang="en-US" sz="1200" b="1" dirty="0" smtClean="0">
                <a:latin typeface="Courier New" panose="02070309020205020404" pitchFamily="49" charset="0"/>
                <a:cs typeface="Courier New" panose="02070309020205020404" pitchFamily="49" charset="0"/>
              </a:rPr>
              <a:t>  public </a:t>
            </a:r>
            <a:r>
              <a:rPr lang="en-US" sz="1200" b="1" dirty="0">
                <a:latin typeface="Courier New" panose="02070309020205020404" pitchFamily="49" charset="0"/>
                <a:cs typeface="Courier New" panose="02070309020205020404" pitchFamily="49" charset="0"/>
              </a:rPr>
              <a:t>int </a:t>
            </a:r>
            <a:r>
              <a:rPr lang="en-US" sz="1200" b="1" dirty="0" err="1">
                <a:latin typeface="Courier New" panose="02070309020205020404" pitchFamily="49" charset="0"/>
                <a:cs typeface="Courier New" panose="02070309020205020404" pitchFamily="49" charset="0"/>
              </a:rPr>
              <a:t>getFreq</a:t>
            </a:r>
            <a:r>
              <a:rPr lang="en-US" sz="1200" b="1" dirty="0">
                <a:latin typeface="Courier New" panose="02070309020205020404" pitchFamily="49" charset="0"/>
                <a:cs typeface="Courier New" panose="02070309020205020404" pitchFamily="49" charset="0"/>
              </a:rPr>
              <a:t>(){return </a:t>
            </a:r>
            <a:r>
              <a:rPr lang="en-US" sz="1200" b="1" dirty="0" err="1">
                <a:latin typeface="Courier New" panose="02070309020205020404" pitchFamily="49" charset="0"/>
                <a:cs typeface="Courier New" panose="02070309020205020404" pitchFamily="49" charset="0"/>
              </a:rPr>
              <a:t>freq</a:t>
            </a:r>
            <a:r>
              <a:rPr lang="en-US" sz="1200" b="1" dirty="0" smtClean="0">
                <a:latin typeface="Courier New" panose="02070309020205020404" pitchFamily="49" charset="0"/>
                <a:cs typeface="Courier New" panose="02070309020205020404" pitchFamily="49" charset="0"/>
              </a:rPr>
              <a:t>;}</a:t>
            </a:r>
          </a:p>
          <a:p>
            <a:pPr marL="0" indent="0">
              <a:buNone/>
            </a:pPr>
            <a:endParaRPr lang="en-US" sz="1200" b="1" dirty="0">
              <a:latin typeface="Courier New" panose="02070309020205020404" pitchFamily="49" charset="0"/>
              <a:cs typeface="Courier New" panose="02070309020205020404" pitchFamily="49" charset="0"/>
            </a:endParaRPr>
          </a:p>
          <a:p>
            <a:pPr marL="0" indent="0">
              <a:buNone/>
            </a:pPr>
            <a:r>
              <a:rPr lang="en-US" sz="1200" b="1" dirty="0">
                <a:latin typeface="Courier New" panose="02070309020205020404" pitchFamily="49" charset="0"/>
                <a:cs typeface="Courier New" panose="02070309020205020404" pitchFamily="49" charset="0"/>
              </a:rPr>
              <a:t>  public void </a:t>
            </a:r>
            <a:r>
              <a:rPr lang="en-US" sz="1200" b="1" dirty="0" err="1">
                <a:latin typeface="Courier New" panose="02070309020205020404" pitchFamily="49" charset="0"/>
                <a:cs typeface="Courier New" panose="02070309020205020404" pitchFamily="49" charset="0"/>
              </a:rPr>
              <a:t>inc</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freq</a:t>
            </a:r>
            <a:r>
              <a:rPr lang="en-US" sz="1200" b="1" dirty="0">
                <a:latin typeface="Courier New" panose="02070309020205020404" pitchFamily="49" charset="0"/>
                <a:cs typeface="Courier New" panose="02070309020205020404" pitchFamily="49" charset="0"/>
              </a:rPr>
              <a:t>++;  </a:t>
            </a:r>
            <a:r>
              <a:rPr lang="en-US" sz="1200" b="1" dirty="0" smtClean="0">
                <a:latin typeface="Courier New" panose="02070309020205020404" pitchFamily="49" charset="0"/>
                <a:cs typeface="Courier New" panose="02070309020205020404" pitchFamily="49" charset="0"/>
              </a:rPr>
              <a:t>}</a:t>
            </a:r>
          </a:p>
          <a:p>
            <a:pPr marL="0" indent="0">
              <a:buNone/>
            </a:pPr>
            <a:endParaRPr lang="en-US" sz="1200" b="1" dirty="0">
              <a:latin typeface="Courier New" panose="02070309020205020404" pitchFamily="49" charset="0"/>
              <a:cs typeface="Courier New" panose="02070309020205020404" pitchFamily="49" charset="0"/>
            </a:endParaRPr>
          </a:p>
          <a:p>
            <a:pPr marL="0" indent="0">
              <a:buNone/>
            </a:pPr>
            <a:r>
              <a:rPr lang="en-US" sz="1200" b="1" dirty="0">
                <a:latin typeface="Courier New" panose="02070309020205020404" pitchFamily="49" charset="0"/>
                <a:cs typeface="Courier New" panose="02070309020205020404" pitchFamily="49" charset="0"/>
              </a:rPr>
              <a:t>  public int compareTo(WordFreq other)  </a:t>
            </a:r>
            <a:endParaRPr lang="en-US" sz="1200" b="1" dirty="0" smtClean="0">
              <a:latin typeface="Courier New" panose="02070309020205020404" pitchFamily="49" charset="0"/>
              <a:cs typeface="Courier New" panose="02070309020205020404" pitchFamily="49" charset="0"/>
            </a:endParaRPr>
          </a:p>
          <a:p>
            <a:pPr marL="0" indent="0">
              <a:buNone/>
            </a:pPr>
            <a:r>
              <a:rPr lang="en-US" sz="1200" b="1" dirty="0">
                <a:latin typeface="Courier New" panose="02070309020205020404" pitchFamily="49" charset="0"/>
                <a:cs typeface="Courier New" panose="02070309020205020404" pitchFamily="49" charset="0"/>
              </a:rPr>
              <a:t> </a:t>
            </a:r>
            <a:r>
              <a:rPr lang="en-US" sz="1200" b="1" dirty="0" smtClean="0">
                <a:latin typeface="Courier New" panose="02070309020205020404" pitchFamily="49" charset="0"/>
                <a:cs typeface="Courier New" panose="02070309020205020404" pitchFamily="49" charset="0"/>
              </a:rPr>
              <a:t> {</a:t>
            </a:r>
          </a:p>
          <a:p>
            <a:pPr marL="0" indent="0">
              <a:buNone/>
            </a:pPr>
            <a:r>
              <a:rPr lang="en-US" sz="1200" b="1" dirty="0" smtClean="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return </a:t>
            </a:r>
            <a:r>
              <a:rPr lang="en-US" sz="1200" b="1" dirty="0" err="1">
                <a:latin typeface="Courier New" panose="02070309020205020404" pitchFamily="49" charset="0"/>
                <a:cs typeface="Courier New" panose="02070309020205020404" pitchFamily="49" charset="0"/>
              </a:rPr>
              <a:t>this.word.compareTo</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other.word</a:t>
            </a:r>
            <a:r>
              <a:rPr lang="en-US" sz="1200" b="1" dirty="0" smtClean="0">
                <a:latin typeface="Courier New" panose="02070309020205020404" pitchFamily="49" charset="0"/>
                <a:cs typeface="Courier New" panose="02070309020205020404" pitchFamily="49" charset="0"/>
              </a:rPr>
              <a:t>);</a:t>
            </a:r>
          </a:p>
          <a:p>
            <a:pPr marL="0" indent="0">
              <a:buNone/>
            </a:pPr>
            <a:r>
              <a:rPr lang="en-US" sz="1200" b="1" dirty="0" smtClean="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a:t>
            </a:r>
          </a:p>
          <a:p>
            <a:pPr marL="0" indent="0">
              <a:buNone/>
            </a:pPr>
            <a:endParaRPr lang="en-US" sz="1200" b="1" dirty="0" smtClean="0">
              <a:latin typeface="Courier New" panose="02070309020205020404" pitchFamily="49" charset="0"/>
              <a:cs typeface="Courier New" panose="02070309020205020404" pitchFamily="49" charset="0"/>
            </a:endParaRPr>
          </a:p>
          <a:p>
            <a:pPr marL="0" indent="0">
              <a:buNone/>
            </a:pPr>
            <a:r>
              <a:rPr lang="en-US" sz="1200" b="1" dirty="0" smtClean="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public String toString()  </a:t>
            </a:r>
            <a:endParaRPr lang="en-US" sz="1200" b="1" dirty="0" smtClean="0">
              <a:latin typeface="Courier New" panose="02070309020205020404" pitchFamily="49" charset="0"/>
              <a:cs typeface="Courier New" panose="02070309020205020404" pitchFamily="49" charset="0"/>
            </a:endParaRPr>
          </a:p>
          <a:p>
            <a:pPr marL="0" indent="0">
              <a:buNone/>
            </a:pPr>
            <a:r>
              <a:rPr lang="en-US" sz="1200" b="1" dirty="0" smtClean="0">
                <a:latin typeface="Courier New" panose="02070309020205020404" pitchFamily="49" charset="0"/>
                <a:cs typeface="Courier New" panose="02070309020205020404" pitchFamily="49" charset="0"/>
              </a:rPr>
              <a:t>  {</a:t>
            </a:r>
          </a:p>
          <a:p>
            <a:pPr marL="0" indent="0">
              <a:buNone/>
            </a:pPr>
            <a:r>
              <a:rPr lang="en-US" sz="1200" b="1" dirty="0" smtClean="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return(</a:t>
            </a:r>
            <a:r>
              <a:rPr lang="en-US" sz="1200" b="1" dirty="0" err="1">
                <a:latin typeface="Courier New" panose="02070309020205020404" pitchFamily="49" charset="0"/>
                <a:cs typeface="Courier New" panose="02070309020205020404" pitchFamily="49" charset="0"/>
              </a:rPr>
              <a:t>fmt.format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freq</a:t>
            </a:r>
            <a:r>
              <a:rPr lang="en-US" sz="1200" b="1" dirty="0">
                <a:latin typeface="Courier New" panose="02070309020205020404" pitchFamily="49" charset="0"/>
                <a:cs typeface="Courier New" panose="02070309020205020404" pitchFamily="49" charset="0"/>
              </a:rPr>
              <a:t>) + " " + word</a:t>
            </a:r>
            <a:r>
              <a:rPr lang="en-US" sz="1200" b="1" dirty="0" smtClean="0">
                <a:latin typeface="Courier New" panose="02070309020205020404" pitchFamily="49" charset="0"/>
                <a:cs typeface="Courier New" panose="02070309020205020404" pitchFamily="49" charset="0"/>
              </a:rPr>
              <a:t>);</a:t>
            </a:r>
          </a:p>
          <a:p>
            <a:pPr marL="0" indent="0">
              <a:buNone/>
            </a:pPr>
            <a:r>
              <a:rPr lang="en-US" sz="1200" b="1" dirty="0" smtClean="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 </a:t>
            </a:r>
            <a:endParaRPr lang="en-US" sz="1200" b="1" dirty="0" smtClean="0">
              <a:latin typeface="Courier New" panose="02070309020205020404" pitchFamily="49" charset="0"/>
              <a:cs typeface="Courier New" panose="02070309020205020404" pitchFamily="49" charset="0"/>
            </a:endParaRPr>
          </a:p>
          <a:p>
            <a:pPr marL="0" indent="0">
              <a:buNone/>
            </a:pPr>
            <a:r>
              <a:rPr lang="en-US" sz="1200" b="1" dirty="0" smtClean="0">
                <a:latin typeface="Courier New" panose="02070309020205020404" pitchFamily="49" charset="0"/>
                <a:cs typeface="Courier New" panose="02070309020205020404" pitchFamily="49" charset="0"/>
              </a:rPr>
              <a:t>}</a:t>
            </a:r>
            <a:endParaRPr lang="en-US" sz="12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8424186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The Application </a:t>
            </a:r>
          </a:p>
        </p:txBody>
      </p:sp>
      <p:sp>
        <p:nvSpPr>
          <p:cNvPr id="3" name="Content Placeholder 2"/>
          <p:cNvSpPr>
            <a:spLocks noGrp="1"/>
          </p:cNvSpPr>
          <p:nvPr>
            <p:ph idx="1"/>
          </p:nvPr>
        </p:nvSpPr>
        <p:spPr/>
        <p:txBody>
          <a:bodyPr/>
          <a:lstStyle/>
          <a:p>
            <a:r>
              <a:rPr lang="en-US" sz="2800" dirty="0"/>
              <a:t>S</a:t>
            </a:r>
            <a:r>
              <a:rPr lang="en-US" sz="2800" dirty="0" smtClean="0"/>
              <a:t>cans </a:t>
            </a:r>
            <a:r>
              <a:rPr lang="en-US" sz="2800" dirty="0"/>
              <a:t>the input file for words, and after reading a word, it checks to see if a match is already in the tree, and if not it </a:t>
            </a:r>
            <a:r>
              <a:rPr lang="en-US" sz="2800" dirty="0" smtClean="0"/>
              <a:t>inserts a </a:t>
            </a:r>
            <a:r>
              <a:rPr lang="en-US" sz="2800" dirty="0"/>
              <a:t>WordFreq </a:t>
            </a:r>
            <a:r>
              <a:rPr lang="en-US" sz="2800" dirty="0" smtClean="0"/>
              <a:t>object </a:t>
            </a:r>
            <a:r>
              <a:rPr lang="en-US" sz="2800" dirty="0"/>
              <a:t>that holds the word and a frequency count of </a:t>
            </a:r>
            <a:r>
              <a:rPr lang="en-US" sz="2800" dirty="0" smtClean="0"/>
              <a:t>1</a:t>
            </a:r>
          </a:p>
          <a:p>
            <a:r>
              <a:rPr lang="en-US" sz="2800" dirty="0" smtClean="0"/>
              <a:t>If </a:t>
            </a:r>
            <a:r>
              <a:rPr lang="en-US" sz="2800" dirty="0"/>
              <a:t>the word is already in the </a:t>
            </a:r>
            <a:r>
              <a:rPr lang="en-US" sz="2800" dirty="0" smtClean="0"/>
              <a:t>tree, increment </a:t>
            </a:r>
            <a:r>
              <a:rPr lang="en-US" sz="2800" dirty="0"/>
              <a:t>the frequency associated with the word</a:t>
            </a:r>
          </a:p>
        </p:txBody>
      </p:sp>
    </p:spTree>
    <p:extLst>
      <p:ext uri="{BB962C8B-B14F-4D97-AF65-F5344CB8AC3E}">
        <p14:creationId xmlns:p14="http://schemas.microsoft.com/office/powerpoint/2010/main" val="285074614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Algorithm to process a word</a:t>
            </a:r>
            <a:endParaRPr lang="en-US" sz="4000" dirty="0"/>
          </a:p>
        </p:txBody>
      </p:sp>
      <p:sp>
        <p:nvSpPr>
          <p:cNvPr id="3" name="Content Placeholder 2"/>
          <p:cNvSpPr>
            <a:spLocks noGrp="1"/>
          </p:cNvSpPr>
          <p:nvPr>
            <p:ph idx="1"/>
          </p:nvPr>
        </p:nvSpPr>
        <p:spPr/>
        <p:txBody>
          <a:bodyPr/>
          <a:lstStyle/>
          <a:p>
            <a:pPr marL="0" indent="0">
              <a:buNone/>
            </a:pPr>
            <a:r>
              <a:rPr lang="en-US" sz="2000" dirty="0" err="1">
                <a:latin typeface="Courier New" panose="02070309020205020404" pitchFamily="49" charset="0"/>
                <a:cs typeface="Courier New" panose="02070309020205020404" pitchFamily="49" charset="0"/>
              </a:rPr>
              <a:t>wordToTry</a:t>
            </a:r>
            <a:r>
              <a:rPr lang="en-US" sz="2000" dirty="0">
                <a:latin typeface="Courier New" panose="02070309020205020404" pitchFamily="49" charset="0"/>
                <a:cs typeface="Courier New" panose="02070309020205020404" pitchFamily="49" charset="0"/>
              </a:rPr>
              <a:t> = new WordFreq(word</a:t>
            </a:r>
            <a:r>
              <a:rPr lang="en-US" sz="2000" dirty="0" smtClean="0">
                <a:latin typeface="Courier New" panose="02070309020205020404" pitchFamily="49" charset="0"/>
                <a:cs typeface="Courier New" panose="02070309020205020404" pitchFamily="49" charset="0"/>
              </a:rPr>
              <a:t>)</a:t>
            </a:r>
          </a:p>
          <a:p>
            <a:pPr marL="0" indent="0">
              <a:buNone/>
            </a:pPr>
            <a:r>
              <a:rPr lang="en-US" sz="2000" dirty="0" err="1" smtClean="0">
                <a:latin typeface="Courier New" panose="02070309020205020404" pitchFamily="49" charset="0"/>
                <a:cs typeface="Courier New" panose="02070309020205020404" pitchFamily="49" charset="0"/>
              </a:rPr>
              <a:t>wordInTree</a:t>
            </a:r>
            <a:r>
              <a:rPr lang="en-US" sz="2000" dirty="0" smtClean="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tree.get</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wordToTry</a:t>
            </a:r>
            <a:r>
              <a:rPr lang="en-US" sz="2000" dirty="0" smtClean="0">
                <a:latin typeface="Courier New" panose="02070309020205020404" pitchFamily="49" charset="0"/>
                <a:cs typeface="Courier New" panose="02070309020205020404" pitchFamily="49" charset="0"/>
              </a:rPr>
              <a:t>)</a:t>
            </a:r>
          </a:p>
          <a:p>
            <a:pPr marL="0" indent="0">
              <a:buNone/>
            </a:pPr>
            <a:r>
              <a:rPr lang="en-US" sz="2000" dirty="0" smtClean="0">
                <a:latin typeface="Courier New" panose="02070309020205020404" pitchFamily="49" charset="0"/>
                <a:cs typeface="Courier New" panose="02070309020205020404" pitchFamily="49" charset="0"/>
              </a:rPr>
              <a:t>if </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wordInTree</a:t>
            </a:r>
            <a:r>
              <a:rPr lang="en-US" sz="2000" dirty="0">
                <a:latin typeface="Courier New" panose="02070309020205020404" pitchFamily="49" charset="0"/>
                <a:cs typeface="Courier New" panose="02070309020205020404" pitchFamily="49" charset="0"/>
              </a:rPr>
              <a:t> != null</a:t>
            </a:r>
            <a:r>
              <a:rPr lang="en-US" sz="2000" dirty="0" smtClean="0">
                <a:latin typeface="Courier New" panose="02070309020205020404" pitchFamily="49" charset="0"/>
                <a:cs typeface="Courier New" panose="02070309020205020404" pitchFamily="49" charset="0"/>
              </a:rPr>
              <a:t>)</a:t>
            </a:r>
          </a:p>
          <a:p>
            <a:pPr marL="0" indent="0">
              <a:buNone/>
            </a:pPr>
            <a:r>
              <a:rPr lang="en-US" sz="2000" dirty="0" smtClean="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wordInTree.inc</a:t>
            </a:r>
            <a:r>
              <a:rPr lang="en-US" sz="2000" dirty="0" smtClean="0">
                <a:latin typeface="Courier New" panose="02070309020205020404" pitchFamily="49" charset="0"/>
                <a:cs typeface="Courier New" panose="02070309020205020404" pitchFamily="49" charset="0"/>
              </a:rPr>
              <a:t>()</a:t>
            </a:r>
          </a:p>
          <a:p>
            <a:pPr marL="0" indent="0">
              <a:buNone/>
            </a:pPr>
            <a:r>
              <a:rPr lang="en-US" sz="2000" dirty="0" smtClean="0">
                <a:latin typeface="Courier New" panose="02070309020205020404" pitchFamily="49" charset="0"/>
                <a:cs typeface="Courier New" panose="02070309020205020404" pitchFamily="49" charset="0"/>
              </a:rPr>
              <a:t>else</a:t>
            </a:r>
          </a:p>
          <a:p>
            <a:pPr marL="0" indent="0">
              <a:buNone/>
            </a:pPr>
            <a:r>
              <a:rPr lang="en-US" sz="2000" dirty="0" smtClean="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wordToTry.inc()  // to set its frequency to </a:t>
            </a:r>
            <a:r>
              <a:rPr lang="en-US" sz="2000" dirty="0" smtClean="0">
                <a:latin typeface="Courier New" panose="02070309020205020404" pitchFamily="49" charset="0"/>
                <a:cs typeface="Courier New" panose="02070309020205020404" pitchFamily="49" charset="0"/>
              </a:rPr>
              <a:t>1</a:t>
            </a:r>
          </a:p>
          <a:p>
            <a:pPr marL="0" indent="0">
              <a:buNone/>
            </a:pPr>
            <a:r>
              <a:rPr lang="en-US" sz="2000" dirty="0" smtClean="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tree.add</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wordToTry</a:t>
            </a:r>
            <a:r>
              <a:rPr lang="en-US" sz="20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25507940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0"/>
            <a:ext cx="2819400" cy="1143000"/>
          </a:xfrm>
        </p:spPr>
        <p:txBody>
          <a:bodyPr/>
          <a:lstStyle/>
          <a:p>
            <a:r>
              <a:rPr lang="en-US" sz="4000" dirty="0" smtClean="0"/>
              <a:t>Processing a word</a:t>
            </a:r>
            <a:endParaRPr lang="en-US" sz="4000" dirty="0"/>
          </a:p>
        </p:txBody>
      </p:sp>
      <p:pic>
        <p:nvPicPr>
          <p:cNvPr id="5" name="Content Placeholder 4" descr="C:\Users\kumars\Desktop\Upload\PPT\9781284098204_CH07_FIGF22.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124200" y="304800"/>
            <a:ext cx="5895119"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0531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57200" y="274638"/>
            <a:ext cx="8229600" cy="792162"/>
          </a:xfrm>
        </p:spPr>
        <p:txBody>
          <a:bodyPr/>
          <a:lstStyle/>
          <a:p>
            <a:pPr eaLnBrk="1" hangingPunct="1"/>
            <a:r>
              <a:rPr lang="en-US" altLang="en-US" sz="4000" dirty="0" smtClean="0"/>
              <a:t>Definitions</a:t>
            </a:r>
          </a:p>
        </p:txBody>
      </p:sp>
      <p:sp>
        <p:nvSpPr>
          <p:cNvPr id="5123" name="Rectangle 3"/>
          <p:cNvSpPr>
            <a:spLocks noGrp="1" noChangeArrowheads="1"/>
          </p:cNvSpPr>
          <p:nvPr>
            <p:ph type="body" idx="1"/>
          </p:nvPr>
        </p:nvSpPr>
        <p:spPr>
          <a:xfrm>
            <a:off x="457200" y="1295400"/>
            <a:ext cx="8229600" cy="4525963"/>
          </a:xfrm>
        </p:spPr>
        <p:txBody>
          <a:bodyPr/>
          <a:lstStyle/>
          <a:p>
            <a:r>
              <a:rPr lang="en-US" sz="2800" b="1" dirty="0"/>
              <a:t>Ancestor </a:t>
            </a:r>
            <a:r>
              <a:rPr lang="en-US" sz="2800" dirty="0"/>
              <a:t>A parent of a node, or a parent of an ancestor</a:t>
            </a:r>
          </a:p>
          <a:p>
            <a:r>
              <a:rPr lang="en-US" sz="2800" b="1" dirty="0" smtClean="0"/>
              <a:t>Descendant </a:t>
            </a:r>
            <a:r>
              <a:rPr lang="en-US" sz="2800" dirty="0"/>
              <a:t>A child of a node, or a child of a descendant</a:t>
            </a:r>
          </a:p>
          <a:p>
            <a:r>
              <a:rPr lang="en-US" sz="2800" b="1" dirty="0" smtClean="0"/>
              <a:t>Leaf </a:t>
            </a:r>
            <a:r>
              <a:rPr lang="en-US" sz="2800" dirty="0"/>
              <a:t>A node that has no children</a:t>
            </a:r>
          </a:p>
          <a:p>
            <a:r>
              <a:rPr lang="en-US" sz="2800" b="1" dirty="0"/>
              <a:t>Interior node </a:t>
            </a:r>
            <a:r>
              <a:rPr lang="en-US" sz="2800" dirty="0"/>
              <a:t>A node that is not a leaf</a:t>
            </a:r>
          </a:p>
          <a:p>
            <a:r>
              <a:rPr lang="en-US" sz="2800" b="1" dirty="0" smtClean="0"/>
              <a:t>Siblings </a:t>
            </a:r>
            <a:r>
              <a:rPr lang="en-US" sz="2800" dirty="0"/>
              <a:t>Nodes with the same </a:t>
            </a:r>
            <a:r>
              <a:rPr lang="en-US" sz="2800" dirty="0" smtClean="0"/>
              <a:t>parent</a:t>
            </a:r>
            <a:endParaRPr lang="en-US" sz="2800" dirty="0"/>
          </a:p>
        </p:txBody>
      </p:sp>
    </p:spTree>
    <p:extLst>
      <p:ext uri="{BB962C8B-B14F-4D97-AF65-F5344CB8AC3E}">
        <p14:creationId xmlns:p14="http://schemas.microsoft.com/office/powerpoint/2010/main" val="183909124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The Application </a:t>
            </a:r>
          </a:p>
        </p:txBody>
      </p:sp>
      <p:sp>
        <p:nvSpPr>
          <p:cNvPr id="3" name="Content Placeholder 2"/>
          <p:cNvSpPr>
            <a:spLocks noGrp="1"/>
          </p:cNvSpPr>
          <p:nvPr>
            <p:ph idx="1"/>
          </p:nvPr>
        </p:nvSpPr>
        <p:spPr/>
        <p:txBody>
          <a:bodyPr/>
          <a:lstStyle/>
          <a:p>
            <a:r>
              <a:rPr lang="en-US" sz="2800" dirty="0" smtClean="0"/>
              <a:t>Instructors can now review the code and demonstrate/discuss the application.</a:t>
            </a:r>
          </a:p>
        </p:txBody>
      </p:sp>
    </p:spTree>
    <p:extLst>
      <p:ext uri="{BB962C8B-B14F-4D97-AF65-F5344CB8AC3E}">
        <p14:creationId xmlns:p14="http://schemas.microsoft.com/office/powerpoint/2010/main" val="3114247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7.10 Tree </a:t>
            </a:r>
            <a:r>
              <a:rPr lang="en-US" sz="4000" dirty="0" smtClean="0"/>
              <a:t>Variations</a:t>
            </a:r>
            <a:endParaRPr lang="en-US" sz="4000" dirty="0"/>
          </a:p>
        </p:txBody>
      </p:sp>
      <p:sp>
        <p:nvSpPr>
          <p:cNvPr id="3" name="Content Placeholder 2"/>
          <p:cNvSpPr>
            <a:spLocks noGrp="1"/>
          </p:cNvSpPr>
          <p:nvPr>
            <p:ph idx="1"/>
          </p:nvPr>
        </p:nvSpPr>
        <p:spPr/>
        <p:txBody>
          <a:bodyPr/>
          <a:lstStyle/>
          <a:p>
            <a:r>
              <a:rPr lang="en-US" sz="2400" dirty="0"/>
              <a:t>Trees can be binary, </a:t>
            </a:r>
            <a:r>
              <a:rPr lang="en-US" sz="2400" dirty="0" smtClean="0"/>
              <a:t>trinary </a:t>
            </a:r>
            <a:r>
              <a:rPr lang="en-US" sz="2400" dirty="0"/>
              <a:t>(up to three children per node), n-ary (up to n children per node), </a:t>
            </a:r>
            <a:r>
              <a:rPr lang="en-US" sz="2400" dirty="0" smtClean="0"/>
              <a:t>alternating ary</a:t>
            </a:r>
            <a:r>
              <a:rPr lang="en-US" sz="2400" dirty="0"/>
              <a:t>, balanced, not balanced, partially balanced, self-adjusting, and store information </a:t>
            </a:r>
            <a:r>
              <a:rPr lang="en-US" sz="2400" dirty="0" smtClean="0"/>
              <a:t>in </a:t>
            </a:r>
            <a:r>
              <a:rPr lang="en-US" sz="2400" dirty="0"/>
              <a:t>their nodes or their edges or both</a:t>
            </a:r>
            <a:r>
              <a:rPr lang="en-US" sz="2400" dirty="0" smtClean="0"/>
              <a:t>.</a:t>
            </a:r>
          </a:p>
          <a:p>
            <a:r>
              <a:rPr lang="en-US" sz="2400" dirty="0" smtClean="0"/>
              <a:t>The </a:t>
            </a:r>
            <a:r>
              <a:rPr lang="en-US" sz="2400" dirty="0"/>
              <a:t>Java Library does not include a general tree structure and neither do most </a:t>
            </a:r>
            <a:r>
              <a:rPr lang="en-US" sz="2400" dirty="0" smtClean="0"/>
              <a:t>textbooks</a:t>
            </a:r>
            <a:r>
              <a:rPr lang="en-US" sz="2400" dirty="0"/>
              <a:t>. </a:t>
            </a:r>
            <a:endParaRPr lang="en-US" sz="2400" dirty="0" smtClean="0"/>
          </a:p>
          <a:p>
            <a:r>
              <a:rPr lang="en-US" sz="2400" dirty="0" smtClean="0"/>
              <a:t>Often </a:t>
            </a:r>
            <a:r>
              <a:rPr lang="en-US" sz="2400" dirty="0"/>
              <a:t>with trees we let the specific target application dictate the definition, </a:t>
            </a:r>
            <a:r>
              <a:rPr lang="en-US" sz="2400" dirty="0" smtClean="0"/>
              <a:t>assumptions</a:t>
            </a:r>
            <a:r>
              <a:rPr lang="en-US" sz="2400" dirty="0"/>
              <a:t>, rules, and operations associated with a specific implementation.  </a:t>
            </a:r>
            <a:endParaRPr lang="en-US" sz="2400" dirty="0" smtClean="0"/>
          </a:p>
        </p:txBody>
      </p:sp>
    </p:spTree>
    <p:extLst>
      <p:ext uri="{BB962C8B-B14F-4D97-AF65-F5344CB8AC3E}">
        <p14:creationId xmlns:p14="http://schemas.microsoft.com/office/powerpoint/2010/main" val="158007641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Application-Specific Variations</a:t>
            </a:r>
            <a:endParaRPr lang="en-US" sz="5400" dirty="0"/>
          </a:p>
        </p:txBody>
      </p:sp>
      <p:sp>
        <p:nvSpPr>
          <p:cNvPr id="3" name="Content Placeholder 2"/>
          <p:cNvSpPr>
            <a:spLocks noGrp="1"/>
          </p:cNvSpPr>
          <p:nvPr>
            <p:ph idx="1"/>
          </p:nvPr>
        </p:nvSpPr>
        <p:spPr/>
        <p:txBody>
          <a:bodyPr/>
          <a:lstStyle/>
          <a:p>
            <a:r>
              <a:rPr lang="en-US" sz="2800" dirty="0" smtClean="0"/>
              <a:t>Decision Trees: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200" y="1783380"/>
            <a:ext cx="4559808" cy="4159601"/>
          </a:xfrm>
          <a:prstGeom prst="rect">
            <a:avLst/>
          </a:prstGeom>
        </p:spPr>
      </p:pic>
    </p:spTree>
    <p:extLst>
      <p:ext uri="{BB962C8B-B14F-4D97-AF65-F5344CB8AC3E}">
        <p14:creationId xmlns:p14="http://schemas.microsoft.com/office/powerpoint/2010/main" val="296769873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Application-Specific Variations</a:t>
            </a:r>
            <a:endParaRPr lang="en-US" sz="5400" dirty="0"/>
          </a:p>
        </p:txBody>
      </p:sp>
      <p:sp>
        <p:nvSpPr>
          <p:cNvPr id="3" name="Content Placeholder 2"/>
          <p:cNvSpPr>
            <a:spLocks noGrp="1"/>
          </p:cNvSpPr>
          <p:nvPr>
            <p:ph idx="1"/>
          </p:nvPr>
        </p:nvSpPr>
        <p:spPr/>
        <p:txBody>
          <a:bodyPr/>
          <a:lstStyle/>
          <a:p>
            <a:r>
              <a:rPr lang="en-US" sz="2800" dirty="0"/>
              <a:t>Expression/Parse </a:t>
            </a:r>
            <a:r>
              <a:rPr lang="en-US" sz="2800" dirty="0" smtClean="0"/>
              <a:t>Trees: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428" y="2380890"/>
            <a:ext cx="6105144" cy="2964582"/>
          </a:xfrm>
          <a:prstGeom prst="rect">
            <a:avLst/>
          </a:prstGeom>
        </p:spPr>
      </p:pic>
    </p:spTree>
    <p:extLst>
      <p:ext uri="{BB962C8B-B14F-4D97-AF65-F5344CB8AC3E}">
        <p14:creationId xmlns:p14="http://schemas.microsoft.com/office/powerpoint/2010/main" val="10369898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3352800" cy="1143000"/>
          </a:xfrm>
        </p:spPr>
        <p:txBody>
          <a:bodyPr/>
          <a:lstStyle/>
          <a:p>
            <a:r>
              <a:rPr lang="en-US" sz="4000" dirty="0" smtClean="0"/>
              <a:t>Application-Specific Variations</a:t>
            </a:r>
            <a:endParaRPr lang="en-US" sz="5400" dirty="0"/>
          </a:p>
        </p:txBody>
      </p:sp>
      <p:sp>
        <p:nvSpPr>
          <p:cNvPr id="3" name="Content Placeholder 2"/>
          <p:cNvSpPr>
            <a:spLocks noGrp="1"/>
          </p:cNvSpPr>
          <p:nvPr>
            <p:ph idx="1"/>
          </p:nvPr>
        </p:nvSpPr>
        <p:spPr/>
        <p:txBody>
          <a:bodyPr/>
          <a:lstStyle/>
          <a:p>
            <a:endParaRPr lang="en-US" sz="2800" dirty="0" smtClean="0"/>
          </a:p>
          <a:p>
            <a:endParaRPr lang="en-US" sz="2800" dirty="0" smtClean="0"/>
          </a:p>
          <a:p>
            <a:r>
              <a:rPr lang="en-US" sz="2800" dirty="0" smtClean="0"/>
              <a:t>R Trees: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2400" y="533400"/>
            <a:ext cx="4932701" cy="4953000"/>
          </a:xfrm>
          <a:prstGeom prst="rect">
            <a:avLst/>
          </a:prstGeom>
        </p:spPr>
      </p:pic>
    </p:spTree>
    <p:extLst>
      <p:ext uri="{BB962C8B-B14F-4D97-AF65-F5344CB8AC3E}">
        <p14:creationId xmlns:p14="http://schemas.microsoft.com/office/powerpoint/2010/main" val="137313589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Application-Specific Variations</a:t>
            </a:r>
            <a:endParaRPr lang="en-US" sz="5400" dirty="0"/>
          </a:p>
        </p:txBody>
      </p:sp>
      <p:sp>
        <p:nvSpPr>
          <p:cNvPr id="3" name="Content Placeholder 2"/>
          <p:cNvSpPr>
            <a:spLocks noGrp="1"/>
          </p:cNvSpPr>
          <p:nvPr>
            <p:ph idx="1"/>
          </p:nvPr>
        </p:nvSpPr>
        <p:spPr/>
        <p:txBody>
          <a:bodyPr/>
          <a:lstStyle/>
          <a:p>
            <a:r>
              <a:rPr lang="en-US" sz="2800" dirty="0"/>
              <a:t>Tries/Prefix </a:t>
            </a:r>
            <a:endParaRPr lang="en-US" sz="2800" dirty="0" smtClean="0"/>
          </a:p>
          <a:p>
            <a:pPr marL="0" indent="0">
              <a:buNone/>
            </a:pPr>
            <a:r>
              <a:rPr lang="en-US" sz="2800" dirty="0" smtClean="0"/>
              <a:t>    Trees:</a:t>
            </a:r>
          </a:p>
          <a:p>
            <a:pPr marL="0" indent="0">
              <a:buNone/>
            </a:pPr>
            <a:endParaRPr lang="en-US" sz="2800"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1600199"/>
            <a:ext cx="5048902" cy="4525963"/>
          </a:xfrm>
          <a:prstGeom prst="rect">
            <a:avLst/>
          </a:prstGeom>
        </p:spPr>
      </p:pic>
    </p:spTree>
    <p:extLst>
      <p:ext uri="{BB962C8B-B14F-4D97-AF65-F5344CB8AC3E}">
        <p14:creationId xmlns:p14="http://schemas.microsoft.com/office/powerpoint/2010/main" val="425590671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Balanced Search Trees</a:t>
            </a:r>
          </a:p>
        </p:txBody>
      </p:sp>
      <p:sp>
        <p:nvSpPr>
          <p:cNvPr id="3" name="Content Placeholder 2"/>
          <p:cNvSpPr>
            <a:spLocks noGrp="1"/>
          </p:cNvSpPr>
          <p:nvPr>
            <p:ph idx="1"/>
          </p:nvPr>
        </p:nvSpPr>
        <p:spPr/>
        <p:txBody>
          <a:bodyPr/>
          <a:lstStyle/>
          <a:p>
            <a:r>
              <a:rPr lang="en-US" sz="2800" dirty="0"/>
              <a:t>The Binary Search Tree ADT presented in this chapter is an excellent collection </a:t>
            </a:r>
            <a:r>
              <a:rPr lang="en-US" sz="2800" dirty="0" smtClean="0"/>
              <a:t>structure </a:t>
            </a:r>
            <a:r>
              <a:rPr lang="en-US" sz="2800" dirty="0"/>
              <a:t>for holding “random” data, but suffers from one major weakness—it can </a:t>
            </a:r>
            <a:r>
              <a:rPr lang="en-US" sz="2800" dirty="0" smtClean="0"/>
              <a:t>become unbalanced. </a:t>
            </a:r>
          </a:p>
          <a:p>
            <a:r>
              <a:rPr lang="en-US" sz="2800" dirty="0" smtClean="0"/>
              <a:t>Many </a:t>
            </a:r>
            <a:r>
              <a:rPr lang="en-US" sz="2800" dirty="0"/>
              <a:t>search tree </a:t>
            </a:r>
            <a:r>
              <a:rPr lang="en-US" sz="2800" dirty="0" smtClean="0"/>
              <a:t>variations </a:t>
            </a:r>
            <a:r>
              <a:rPr lang="en-US" sz="2800" dirty="0"/>
              <a:t>have been invented to address this weakness, each in turn with their own strengths </a:t>
            </a:r>
            <a:r>
              <a:rPr lang="en-US" sz="2800" dirty="0" smtClean="0"/>
              <a:t>and </a:t>
            </a:r>
            <a:r>
              <a:rPr lang="en-US" sz="2800" dirty="0"/>
              <a:t>weaknesses</a:t>
            </a:r>
            <a:r>
              <a:rPr lang="en-US" sz="2800" dirty="0" smtClean="0"/>
              <a:t>.</a:t>
            </a:r>
          </a:p>
        </p:txBody>
      </p:sp>
    </p:spTree>
    <p:extLst>
      <p:ext uri="{BB962C8B-B14F-4D97-AF65-F5344CB8AC3E}">
        <p14:creationId xmlns:p14="http://schemas.microsoft.com/office/powerpoint/2010/main" val="36817183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Balanced Search Trees</a:t>
            </a:r>
          </a:p>
        </p:txBody>
      </p:sp>
      <p:sp>
        <p:nvSpPr>
          <p:cNvPr id="3" name="Content Placeholder 2"/>
          <p:cNvSpPr>
            <a:spLocks noGrp="1"/>
          </p:cNvSpPr>
          <p:nvPr>
            <p:ph idx="1"/>
          </p:nvPr>
        </p:nvSpPr>
        <p:spPr/>
        <p:txBody>
          <a:bodyPr/>
          <a:lstStyle/>
          <a:p>
            <a:r>
              <a:rPr lang="en-US" sz="2800" dirty="0"/>
              <a:t>B-Trees: </a:t>
            </a:r>
            <a:r>
              <a:rPr lang="en-US" sz="2800" dirty="0" smtClean="0"/>
              <a:t>a search </a:t>
            </a:r>
            <a:r>
              <a:rPr lang="en-US" sz="2800" dirty="0"/>
              <a:t>tree that allows internal </a:t>
            </a:r>
            <a:r>
              <a:rPr lang="en-US" sz="2800" dirty="0" smtClean="0"/>
              <a:t>nodes </a:t>
            </a:r>
            <a:r>
              <a:rPr lang="en-US" sz="2800" dirty="0"/>
              <a:t>to hold multiple values and </a:t>
            </a:r>
            <a:r>
              <a:rPr lang="en-US" sz="2800" dirty="0" smtClean="0"/>
              <a:t>have </a:t>
            </a:r>
            <a:r>
              <a:rPr lang="en-US" sz="2800" dirty="0"/>
              <a:t>multiple </a:t>
            </a:r>
            <a:r>
              <a:rPr lang="en-US" sz="2800" dirty="0" smtClean="0"/>
              <a:t>children</a:t>
            </a:r>
            <a:endParaRPr lang="en-US" sz="2800" dirty="0"/>
          </a:p>
          <a:p>
            <a:pPr marL="0" indent="0">
              <a:buNone/>
            </a:pPr>
            <a:endParaRPr lang="en-US" sz="2800" dirty="0" smtClean="0"/>
          </a:p>
          <a:p>
            <a:pPr marL="0" indent="0">
              <a:buNone/>
            </a:pPr>
            <a:endParaRPr lang="en-US" sz="2800"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3200400"/>
            <a:ext cx="7391400" cy="2524026"/>
          </a:xfrm>
          <a:prstGeom prst="rect">
            <a:avLst/>
          </a:prstGeom>
        </p:spPr>
      </p:pic>
    </p:spTree>
    <p:extLst>
      <p:ext uri="{BB962C8B-B14F-4D97-AF65-F5344CB8AC3E}">
        <p14:creationId xmlns:p14="http://schemas.microsoft.com/office/powerpoint/2010/main" val="123039845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Balanced Search Trees</a:t>
            </a:r>
          </a:p>
        </p:txBody>
      </p:sp>
      <p:sp>
        <p:nvSpPr>
          <p:cNvPr id="3" name="Content Placeholder 2"/>
          <p:cNvSpPr>
            <a:spLocks noGrp="1"/>
          </p:cNvSpPr>
          <p:nvPr>
            <p:ph idx="1"/>
          </p:nvPr>
        </p:nvSpPr>
        <p:spPr/>
        <p:txBody>
          <a:bodyPr/>
          <a:lstStyle/>
          <a:p>
            <a:r>
              <a:rPr lang="en-US" sz="2800" dirty="0" smtClean="0"/>
              <a:t>B-Tree Variants</a:t>
            </a:r>
            <a:r>
              <a:rPr lang="en-US" sz="2800" dirty="0"/>
              <a:t>: A popular variant of the B-Tree is the 2-3-4 tree, where nodes are constrained to hold 1, </a:t>
            </a:r>
            <a:r>
              <a:rPr lang="en-US" sz="2800" dirty="0" smtClean="0"/>
              <a:t>2</a:t>
            </a:r>
            <a:r>
              <a:rPr lang="en-US" sz="2800" dirty="0"/>
              <a:t>, or 3 values and therefore have 2, 3, or 4 subtrees (thus the name of the tree</a:t>
            </a:r>
            <a:r>
              <a:rPr lang="en-US" sz="2800" dirty="0" smtClean="0"/>
              <a:t>)</a:t>
            </a:r>
          </a:p>
          <a:p>
            <a:r>
              <a:rPr lang="en-US" sz="2800" dirty="0"/>
              <a:t>S</a:t>
            </a:r>
            <a:r>
              <a:rPr lang="en-US" sz="2800" dirty="0" smtClean="0"/>
              <a:t>earching</a:t>
            </a:r>
            <a:r>
              <a:rPr lang="en-US" sz="2800" dirty="0"/>
              <a:t>, insertion, and removal of information is always O(log</a:t>
            </a:r>
            <a:r>
              <a:rPr lang="en-US" sz="2800" baseline="-25000" dirty="0"/>
              <a:t>2</a:t>
            </a:r>
            <a:r>
              <a:rPr lang="en-US" sz="2800" dirty="0"/>
              <a:t>N) and </a:t>
            </a:r>
            <a:r>
              <a:rPr lang="en-US" sz="2800" dirty="0" smtClean="0"/>
              <a:t>the </a:t>
            </a:r>
            <a:r>
              <a:rPr lang="en-US" sz="2800" dirty="0"/>
              <a:t>amount of work required to process the information within any node is constant</a:t>
            </a:r>
            <a:r>
              <a:rPr lang="en-US" sz="2800" dirty="0" smtClean="0"/>
              <a:t>.</a:t>
            </a:r>
            <a:endParaRPr lang="en-US" sz="2800" dirty="0"/>
          </a:p>
        </p:txBody>
      </p:sp>
    </p:spTree>
    <p:extLst>
      <p:ext uri="{BB962C8B-B14F-4D97-AF65-F5344CB8AC3E}">
        <p14:creationId xmlns:p14="http://schemas.microsoft.com/office/powerpoint/2010/main" val="361274481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Balanced Search Trees</a:t>
            </a:r>
          </a:p>
        </p:txBody>
      </p:sp>
      <p:sp>
        <p:nvSpPr>
          <p:cNvPr id="3" name="Content Placeholder 2"/>
          <p:cNvSpPr>
            <a:spLocks noGrp="1"/>
          </p:cNvSpPr>
          <p:nvPr>
            <p:ph idx="1"/>
          </p:nvPr>
        </p:nvSpPr>
        <p:spPr/>
        <p:txBody>
          <a:bodyPr/>
          <a:lstStyle/>
          <a:p>
            <a:r>
              <a:rPr lang="en-US" sz="2400" dirty="0" smtClean="0"/>
              <a:t>A </a:t>
            </a:r>
            <a:r>
              <a:rPr lang="en-US" sz="2400" dirty="0"/>
              <a:t>2-3-4 tree can be implemented using a binary tree structure called a red-black </a:t>
            </a:r>
            <a:r>
              <a:rPr lang="en-US" sz="2400" dirty="0" smtClean="0"/>
              <a:t>tree</a:t>
            </a:r>
            <a:r>
              <a:rPr lang="en-US" sz="2400" dirty="0"/>
              <a:t>. In this structure nodes are “colored” either red or black (each node must hold an  extra boolean value that indicates this information). The color of a node indicates </a:t>
            </a:r>
            <a:r>
              <a:rPr lang="en-US" sz="2400" dirty="0" smtClean="0"/>
              <a:t>how </a:t>
            </a:r>
            <a:r>
              <a:rPr lang="en-US" sz="2400" dirty="0"/>
              <a:t>its value fits into the corresponding 2-3-4 tree. </a:t>
            </a:r>
            <a:endParaRPr lang="en-US" sz="2400" dirty="0" smtClean="0"/>
          </a:p>
          <a:p>
            <a:r>
              <a:rPr lang="en-US" sz="2400" dirty="0"/>
              <a:t>T</a:t>
            </a:r>
            <a:r>
              <a:rPr lang="en-US" sz="2400" dirty="0" smtClean="0"/>
              <a:t>he </a:t>
            </a:r>
            <a:r>
              <a:rPr lang="en-US" sz="2400" dirty="0"/>
              <a:t>Java Library </a:t>
            </a:r>
            <a:r>
              <a:rPr lang="en-US" sz="2400" dirty="0" smtClean="0"/>
              <a:t>includes </a:t>
            </a:r>
            <a:r>
              <a:rPr lang="en-US" sz="2400" dirty="0"/>
              <a:t>two important classes that use tree implementations. The Java TreeMap class supports maps (see Chapter 8) and the Java TreeSet class supports sets (see Section 5.7, “</a:t>
            </a:r>
            <a:r>
              <a:rPr lang="en-US" sz="2400" dirty="0" smtClean="0"/>
              <a:t>Collection Variations</a:t>
            </a:r>
            <a:r>
              <a:rPr lang="en-US" sz="2400" dirty="0"/>
              <a:t>”). In both cases the internal representation is a red-black tree.</a:t>
            </a:r>
          </a:p>
          <a:p>
            <a:pPr marL="0" indent="0">
              <a:buNone/>
            </a:pPr>
            <a:endParaRPr lang="en-US" sz="2400" dirty="0" smtClean="0"/>
          </a:p>
          <a:p>
            <a:pPr marL="0" indent="0">
              <a:buNone/>
            </a:pPr>
            <a:endParaRPr lang="en-US" sz="2400" dirty="0" smtClean="0"/>
          </a:p>
        </p:txBody>
      </p:sp>
    </p:spTree>
    <p:extLst>
      <p:ext uri="{BB962C8B-B14F-4D97-AF65-F5344CB8AC3E}">
        <p14:creationId xmlns:p14="http://schemas.microsoft.com/office/powerpoint/2010/main" val="26620552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Examples</a:t>
            </a:r>
            <a:endParaRPr lang="en-US" sz="4000" dirty="0"/>
          </a:p>
        </p:txBody>
      </p:sp>
      <p:sp>
        <p:nvSpPr>
          <p:cNvPr id="3" name="Content Placeholder 2"/>
          <p:cNvSpPr>
            <a:spLocks noGrp="1"/>
          </p:cNvSpPr>
          <p:nvPr>
            <p:ph idx="1"/>
          </p:nvPr>
        </p:nvSpPr>
        <p:spPr>
          <a:xfrm>
            <a:off x="457200" y="1600200"/>
            <a:ext cx="4267200" cy="4525963"/>
          </a:xfrm>
        </p:spPr>
        <p:txBody>
          <a:bodyPr/>
          <a:lstStyle/>
          <a:p>
            <a:r>
              <a:rPr lang="en-US" sz="2800" dirty="0" smtClean="0"/>
              <a:t>The ancestors of P are H, X, and A</a:t>
            </a:r>
          </a:p>
          <a:p>
            <a:r>
              <a:rPr lang="en-US" sz="2800" dirty="0" smtClean="0"/>
              <a:t>The descendants of X are H, Q, Z, and P</a:t>
            </a:r>
          </a:p>
          <a:p>
            <a:r>
              <a:rPr lang="en-US" sz="2800" dirty="0" smtClean="0"/>
              <a:t>The leaf nodes are C, T, F, P, Q, and Z</a:t>
            </a:r>
          </a:p>
          <a:p>
            <a:r>
              <a:rPr lang="en-US" sz="2800" dirty="0" smtClean="0"/>
              <a:t>The interior nodes are A, B, X</a:t>
            </a:r>
          </a:p>
          <a:p>
            <a:r>
              <a:rPr lang="en-US" sz="2800" dirty="0" smtClean="0"/>
              <a:t>The siblings of B are F and X</a:t>
            </a:r>
          </a:p>
          <a:p>
            <a:endParaRPr lang="en-US" sz="28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57800" y="1917245"/>
            <a:ext cx="3569208" cy="3891871"/>
          </a:xfrm>
          <a:prstGeom prst="rect">
            <a:avLst/>
          </a:prstGeom>
        </p:spPr>
      </p:pic>
    </p:spTree>
    <p:extLst>
      <p:ext uri="{BB962C8B-B14F-4D97-AF65-F5344CB8AC3E}">
        <p14:creationId xmlns:p14="http://schemas.microsoft.com/office/powerpoint/2010/main" val="8466474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Balanced Search Trees</a:t>
            </a:r>
          </a:p>
        </p:txBody>
      </p:sp>
      <p:sp>
        <p:nvSpPr>
          <p:cNvPr id="3" name="Content Placeholder 2"/>
          <p:cNvSpPr>
            <a:spLocks noGrp="1"/>
          </p:cNvSpPr>
          <p:nvPr>
            <p:ph idx="1"/>
          </p:nvPr>
        </p:nvSpPr>
        <p:spPr>
          <a:xfrm>
            <a:off x="228600" y="1474788"/>
            <a:ext cx="3276600" cy="4525963"/>
          </a:xfrm>
        </p:spPr>
        <p:txBody>
          <a:bodyPr/>
          <a:lstStyle/>
          <a:p>
            <a:r>
              <a:rPr lang="en-US" sz="2400" dirty="0"/>
              <a:t>AVL Trees:  the difference </a:t>
            </a:r>
            <a:r>
              <a:rPr lang="en-US" sz="2400" dirty="0" smtClean="0"/>
              <a:t>in height </a:t>
            </a:r>
            <a:r>
              <a:rPr lang="en-US" sz="2400" dirty="0"/>
              <a:t>between a node’s two subtrees can be at most 1. </a:t>
            </a:r>
            <a:endParaRPr lang="en-US" sz="2400" dirty="0" smtClean="0"/>
          </a:p>
          <a:p>
            <a:r>
              <a:rPr lang="en-US" sz="2400" dirty="0" smtClean="0"/>
              <a:t>During addition </a:t>
            </a:r>
            <a:r>
              <a:rPr lang="en-US" sz="2400" dirty="0"/>
              <a:t>and removal of nodes extra work is required to ensure the tree remains </a:t>
            </a:r>
            <a:r>
              <a:rPr lang="en-US" sz="2400" dirty="0" smtClean="0"/>
              <a:t>balanced</a:t>
            </a:r>
            <a:r>
              <a:rPr lang="en-US" sz="2400" dirty="0"/>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84880" y="1600200"/>
            <a:ext cx="5263662" cy="3810000"/>
          </a:xfrm>
          <a:prstGeom prst="rect">
            <a:avLst/>
          </a:prstGeom>
        </p:spPr>
      </p:pic>
    </p:spTree>
    <p:extLst>
      <p:ext uri="{BB962C8B-B14F-4D97-AF65-F5344CB8AC3E}">
        <p14:creationId xmlns:p14="http://schemas.microsoft.com/office/powerpoint/2010/main" val="65926164"/>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18122</TotalTime>
  <Words>4976</Words>
  <Application>Microsoft Office PowerPoint</Application>
  <PresentationFormat>On-screen Show (4:3)</PresentationFormat>
  <Paragraphs>776</Paragraphs>
  <Slides>90</Slides>
  <Notes>56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90</vt:i4>
      </vt:variant>
    </vt:vector>
  </HeadingPairs>
  <TitlesOfParts>
    <vt:vector size="94" baseType="lpstr">
      <vt:lpstr>Arial</vt:lpstr>
      <vt:lpstr>Calibri</vt:lpstr>
      <vt:lpstr>Courier New</vt:lpstr>
      <vt:lpstr>Default Design</vt:lpstr>
      <vt:lpstr>               Chapter 7  The Binary Search Tree ADT</vt:lpstr>
      <vt:lpstr>Chapter 7: The Binary Search Tree ADT</vt:lpstr>
      <vt:lpstr>Binary Search Tree</vt:lpstr>
      <vt:lpstr>7.1 Trees</vt:lpstr>
      <vt:lpstr>Definitions</vt:lpstr>
      <vt:lpstr>Examples</vt:lpstr>
      <vt:lpstr>Not a Tree →</vt:lpstr>
      <vt:lpstr>Definitions</vt:lpstr>
      <vt:lpstr>Examples</vt:lpstr>
      <vt:lpstr>Definitions</vt:lpstr>
      <vt:lpstr>Examples</vt:lpstr>
      <vt:lpstr>Breadth-First Traversal</vt:lpstr>
      <vt:lpstr>PowerPoint Presentation</vt:lpstr>
      <vt:lpstr>Depth-First Traversal</vt:lpstr>
      <vt:lpstr>PowerPoint Presentation</vt:lpstr>
      <vt:lpstr>7.2 Binary Search Trees</vt:lpstr>
      <vt:lpstr>A Binary Search Tree</vt:lpstr>
      <vt:lpstr>Binary search tree</vt:lpstr>
      <vt:lpstr>Binary Tree Traversals</vt:lpstr>
      <vt:lpstr>Visualizing Binary Tree Traversals</vt:lpstr>
      <vt:lpstr>Three Binary Tree Traversals</vt:lpstr>
      <vt:lpstr>7.3 – The Binary Search Tree Interface</vt:lpstr>
      <vt:lpstr>PowerPoint Presentation</vt:lpstr>
      <vt:lpstr>Iteration</vt:lpstr>
      <vt:lpstr>Iteration</vt:lpstr>
      <vt:lpstr>Example Application</vt:lpstr>
      <vt:lpstr>7.4 The Implementation Level: Basics</vt:lpstr>
      <vt:lpstr>BSTNode.java</vt:lpstr>
      <vt:lpstr>Beginning of BinarySearchTree.java</vt:lpstr>
      <vt:lpstr>The Constructors</vt:lpstr>
      <vt:lpstr>Example Observer methods</vt:lpstr>
      <vt:lpstr>7.5 Iterative versus Recursive Method Invocations</vt:lpstr>
      <vt:lpstr>Recursive Approach</vt:lpstr>
      <vt:lpstr>recSize Algorithm Version 1</vt:lpstr>
      <vt:lpstr>recSize Algorithm Version 2</vt:lpstr>
      <vt:lpstr>recSize Algorithm Version 3</vt:lpstr>
      <vt:lpstr>The recSize Code</vt:lpstr>
      <vt:lpstr>Iterative Version</vt:lpstr>
      <vt:lpstr>Code for the iterative approach</vt:lpstr>
      <vt:lpstr>Recursion or Iteration?</vt:lpstr>
      <vt:lpstr>7.6 The Implementation Level: Remaining Operations</vt:lpstr>
      <vt:lpstr>The contains operation</vt:lpstr>
      <vt:lpstr>The contains method</vt:lpstr>
      <vt:lpstr>The get method is similar</vt:lpstr>
      <vt:lpstr>Iteration: Review of Traversal Definitions</vt:lpstr>
      <vt:lpstr>the getIterator method</vt:lpstr>
      <vt:lpstr>PowerPoint Presentation</vt:lpstr>
      <vt:lpstr>InOrder traversal</vt:lpstr>
      <vt:lpstr>preOrder and postorder traversals</vt:lpstr>
      <vt:lpstr>7.7 The Implementation Level: Transformers</vt:lpstr>
      <vt:lpstr>The add operation</vt:lpstr>
      <vt:lpstr>The add operation</vt:lpstr>
      <vt:lpstr>The add method</vt:lpstr>
      <vt:lpstr>PowerPoint Presentation</vt:lpstr>
      <vt:lpstr>The remove Operation</vt:lpstr>
      <vt:lpstr>The code for remove:</vt:lpstr>
      <vt:lpstr>The recRemove method</vt:lpstr>
      <vt:lpstr>Three cases for the removeNode operation</vt:lpstr>
      <vt:lpstr>Removing a Leaf Node</vt:lpstr>
      <vt:lpstr>Removing a node with one child</vt:lpstr>
      <vt:lpstr>Removing a Node With Two Children</vt:lpstr>
      <vt:lpstr>The Remove Node Algorithm</vt:lpstr>
      <vt:lpstr>The removeNode method</vt:lpstr>
      <vt:lpstr>The getPredecessor method</vt:lpstr>
      <vt:lpstr>Our Binary Search Tree Architecture</vt:lpstr>
      <vt:lpstr>7.8 Binary Search Tree Performance</vt:lpstr>
      <vt:lpstr>Text Analysis Experiment Revisited</vt:lpstr>
      <vt:lpstr>Text Analysis Experiment Revisited</vt:lpstr>
      <vt:lpstr>Insertion Order and Tree Shape</vt:lpstr>
      <vt:lpstr>Balancing a Binary Search Tree</vt:lpstr>
      <vt:lpstr>Our Approach</vt:lpstr>
      <vt:lpstr>To Ensure a Balanced Tree</vt:lpstr>
      <vt:lpstr>Our Balance Tree Algorithm</vt:lpstr>
      <vt:lpstr>Using recursive insertTree</vt:lpstr>
      <vt:lpstr>7.9  Application: Word Frequency Counter</vt:lpstr>
      <vt:lpstr>The WordFreq Class</vt:lpstr>
      <vt:lpstr>The Application </vt:lpstr>
      <vt:lpstr>Algorithm to process a word</vt:lpstr>
      <vt:lpstr>Processing a word</vt:lpstr>
      <vt:lpstr>The Application </vt:lpstr>
      <vt:lpstr>7.10 Tree Variations</vt:lpstr>
      <vt:lpstr>Application-Specific Variations</vt:lpstr>
      <vt:lpstr>Application-Specific Variations</vt:lpstr>
      <vt:lpstr>Application-Specific Variations</vt:lpstr>
      <vt:lpstr>Application-Specific Variations</vt:lpstr>
      <vt:lpstr>Balanced Search Trees</vt:lpstr>
      <vt:lpstr>Balanced Search Trees</vt:lpstr>
      <vt:lpstr>Balanced Search Trees</vt:lpstr>
      <vt:lpstr>Balanced Search Trees</vt:lpstr>
      <vt:lpstr>Balanced Search Trees</vt:lpstr>
    </vt:vector>
  </TitlesOfParts>
  <Company>Villanova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Getting Organized</dc:title>
  <dc:creator>Daniel Thomas Joyce</dc:creator>
  <cp:lastModifiedBy>Dan</cp:lastModifiedBy>
  <cp:revision>317</cp:revision>
  <cp:lastPrinted>2016-07-07T12:46:03Z</cp:lastPrinted>
  <dcterms:created xsi:type="dcterms:W3CDTF">2006-05-31T11:48:50Z</dcterms:created>
  <dcterms:modified xsi:type="dcterms:W3CDTF">2016-12-27T22:14:46Z</dcterms:modified>
</cp:coreProperties>
</file>